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373" r:id="rId3"/>
    <p:sldId id="257" r:id="rId4"/>
    <p:sldId id="258" r:id="rId5"/>
    <p:sldId id="259" r:id="rId6"/>
    <p:sldId id="260" r:id="rId7"/>
    <p:sldId id="273" r:id="rId8"/>
    <p:sldId id="371" r:id="rId9"/>
    <p:sldId id="274" r:id="rId10"/>
    <p:sldId id="275" r:id="rId11"/>
    <p:sldId id="276" r:id="rId12"/>
    <p:sldId id="372" r:id="rId13"/>
    <p:sldId id="277" r:id="rId14"/>
    <p:sldId id="278" r:id="rId15"/>
    <p:sldId id="374" r:id="rId16"/>
    <p:sldId id="279" r:id="rId17"/>
    <p:sldId id="294" r:id="rId18"/>
    <p:sldId id="290" r:id="rId19"/>
    <p:sldId id="284" r:id="rId20"/>
    <p:sldId id="288" r:id="rId21"/>
    <p:sldId id="289" r:id="rId22"/>
    <p:sldId id="291" r:id="rId23"/>
    <p:sldId id="325" r:id="rId24"/>
    <p:sldId id="295" r:id="rId25"/>
    <p:sldId id="296" r:id="rId26"/>
    <p:sldId id="297" r:id="rId27"/>
    <p:sldId id="302" r:id="rId28"/>
    <p:sldId id="314" r:id="rId29"/>
    <p:sldId id="298" r:id="rId30"/>
    <p:sldId id="304" r:id="rId31"/>
    <p:sldId id="310" r:id="rId32"/>
    <p:sldId id="299" r:id="rId33"/>
    <p:sldId id="301" r:id="rId34"/>
    <p:sldId id="307" r:id="rId35"/>
    <p:sldId id="308" r:id="rId36"/>
    <p:sldId id="309" r:id="rId37"/>
    <p:sldId id="315" r:id="rId38"/>
    <p:sldId id="316" r:id="rId39"/>
    <p:sldId id="317" r:id="rId40"/>
    <p:sldId id="318" r:id="rId41"/>
    <p:sldId id="327" r:id="rId42"/>
    <p:sldId id="328" r:id="rId43"/>
    <p:sldId id="343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29" r:id="rId55"/>
    <p:sldId id="330" r:id="rId56"/>
    <p:sldId id="326" r:id="rId57"/>
    <p:sldId id="321" r:id="rId58"/>
    <p:sldId id="319" r:id="rId59"/>
    <p:sldId id="332" r:id="rId60"/>
    <p:sldId id="333" r:id="rId61"/>
    <p:sldId id="320" r:id="rId62"/>
    <p:sldId id="322" r:id="rId63"/>
    <p:sldId id="323" r:id="rId64"/>
    <p:sldId id="324" r:id="rId65"/>
    <p:sldId id="334" r:id="rId66"/>
    <p:sldId id="335" r:id="rId67"/>
    <p:sldId id="364" r:id="rId68"/>
    <p:sldId id="336" r:id="rId69"/>
    <p:sldId id="337" r:id="rId70"/>
    <p:sldId id="338" r:id="rId71"/>
    <p:sldId id="368" r:id="rId72"/>
    <p:sldId id="367" r:id="rId73"/>
    <p:sldId id="339" r:id="rId74"/>
    <p:sldId id="340" r:id="rId75"/>
    <p:sldId id="341" r:id="rId76"/>
    <p:sldId id="355" r:id="rId77"/>
    <p:sldId id="356" r:id="rId78"/>
    <p:sldId id="365" r:id="rId79"/>
    <p:sldId id="357" r:id="rId80"/>
    <p:sldId id="370" r:id="rId81"/>
    <p:sldId id="369" r:id="rId82"/>
    <p:sldId id="358" r:id="rId83"/>
    <p:sldId id="359" r:id="rId84"/>
    <p:sldId id="360" r:id="rId85"/>
    <p:sldId id="361" r:id="rId86"/>
    <p:sldId id="363" r:id="rId87"/>
    <p:sldId id="283" r:id="rId88"/>
    <p:sldId id="366" r:id="rId89"/>
    <p:sldId id="280" r:id="rId90"/>
    <p:sldId id="281" r:id="rId91"/>
    <p:sldId id="261" r:id="rId92"/>
    <p:sldId id="262" r:id="rId93"/>
    <p:sldId id="267" r:id="rId94"/>
    <p:sldId id="264" r:id="rId95"/>
    <p:sldId id="268" r:id="rId96"/>
    <p:sldId id="270" r:id="rId97"/>
    <p:sldId id="331" r:id="rId9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A600"/>
    <a:srgbClr val="00FE73"/>
    <a:srgbClr val="DED9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811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8AF678-23DC-4DA7-90BB-A1DD1D60B462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3ADA214-6822-4B4B-B04B-2C950C549ABB}">
      <dgm:prSet/>
      <dgm:spPr/>
      <dgm:t>
        <a:bodyPr/>
        <a:lstStyle/>
        <a:p>
          <a:pPr rtl="0"/>
          <a:r>
            <a:rPr lang="zh-TW" altLang="en-US" dirty="0" smtClean="0">
              <a:latin typeface="標楷體" pitchFamily="65" charset="-120"/>
              <a:ea typeface="標楷體" pitchFamily="65" charset="-120"/>
            </a:rPr>
            <a:t>組織關係</a:t>
          </a:r>
          <a:endParaRPr lang="zh-TW" dirty="0">
            <a:latin typeface="標楷體" pitchFamily="65" charset="-120"/>
            <a:ea typeface="標楷體" pitchFamily="65" charset="-120"/>
          </a:endParaRPr>
        </a:p>
      </dgm:t>
    </dgm:pt>
    <dgm:pt modelId="{5773DE36-7D8D-4051-A7AB-52FAE9FF3428}" type="parTrans" cxnId="{DCFE5962-DBA5-4D49-A313-C2FF2A0682E7}">
      <dgm:prSet/>
      <dgm:spPr/>
      <dgm:t>
        <a:bodyPr/>
        <a:lstStyle/>
        <a:p>
          <a:endParaRPr lang="zh-TW" altLang="en-US"/>
        </a:p>
      </dgm:t>
    </dgm:pt>
    <dgm:pt modelId="{649AD5B4-5A8E-4B01-9825-E0162E1E4879}" type="sibTrans" cxnId="{DCFE5962-DBA5-4D49-A313-C2FF2A0682E7}">
      <dgm:prSet/>
      <dgm:spPr/>
      <dgm:t>
        <a:bodyPr/>
        <a:lstStyle/>
        <a:p>
          <a:endParaRPr lang="zh-TW" altLang="en-US"/>
        </a:p>
      </dgm:t>
    </dgm:pt>
    <dgm:pt modelId="{ACD530D5-C54A-42B1-8236-1CDE98E9A7CC}" type="pres">
      <dgm:prSet presAssocID="{1F8AF678-23DC-4DA7-90BB-A1DD1D60B462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4FD7DD5-FDD6-4FF1-9A5C-3509586EBE69}" type="pres">
      <dgm:prSet presAssocID="{B3ADA214-6822-4B4B-B04B-2C950C549ABB}" presName="circle1" presStyleLbl="node1" presStyleIdx="0" presStyleCnt="1" custLinFactNeighborX="9578"/>
      <dgm:spPr/>
    </dgm:pt>
    <dgm:pt modelId="{8C7A08D4-FC43-47E7-A380-FEDC3469DDA7}" type="pres">
      <dgm:prSet presAssocID="{B3ADA214-6822-4B4B-B04B-2C950C549ABB}" presName="space" presStyleCnt="0"/>
      <dgm:spPr/>
    </dgm:pt>
    <dgm:pt modelId="{87E5E435-03EF-4DF4-8BE8-04605344C01C}" type="pres">
      <dgm:prSet presAssocID="{B3ADA214-6822-4B4B-B04B-2C950C549ABB}" presName="rect1" presStyleLbl="alignAcc1" presStyleIdx="0" presStyleCnt="1"/>
      <dgm:spPr/>
      <dgm:t>
        <a:bodyPr/>
        <a:lstStyle/>
        <a:p>
          <a:endParaRPr lang="zh-TW" altLang="en-US"/>
        </a:p>
      </dgm:t>
    </dgm:pt>
    <dgm:pt modelId="{CA874060-EAB2-4DA8-A693-5DBD82A6B402}" type="pres">
      <dgm:prSet presAssocID="{B3ADA214-6822-4B4B-B04B-2C950C549ABB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6153478-29F0-4B3D-8EE1-00C7E18ADB32}" type="presOf" srcId="{B3ADA214-6822-4B4B-B04B-2C950C549ABB}" destId="{CA874060-EAB2-4DA8-A693-5DBD82A6B402}" srcOrd="1" destOrd="0" presId="urn:microsoft.com/office/officeart/2005/8/layout/target3"/>
    <dgm:cxn modelId="{B59AD824-393B-4009-B6C9-7F7E24B938A5}" type="presOf" srcId="{1F8AF678-23DC-4DA7-90BB-A1DD1D60B462}" destId="{ACD530D5-C54A-42B1-8236-1CDE98E9A7CC}" srcOrd="0" destOrd="0" presId="urn:microsoft.com/office/officeart/2005/8/layout/target3"/>
    <dgm:cxn modelId="{38C50DFB-E470-47D4-B803-E7A897903895}" type="presOf" srcId="{B3ADA214-6822-4B4B-B04B-2C950C549ABB}" destId="{87E5E435-03EF-4DF4-8BE8-04605344C01C}" srcOrd="0" destOrd="0" presId="urn:microsoft.com/office/officeart/2005/8/layout/target3"/>
    <dgm:cxn modelId="{DCFE5962-DBA5-4D49-A313-C2FF2A0682E7}" srcId="{1F8AF678-23DC-4DA7-90BB-A1DD1D60B462}" destId="{B3ADA214-6822-4B4B-B04B-2C950C549ABB}" srcOrd="0" destOrd="0" parTransId="{5773DE36-7D8D-4051-A7AB-52FAE9FF3428}" sibTransId="{649AD5B4-5A8E-4B01-9825-E0162E1E4879}"/>
    <dgm:cxn modelId="{3A802A2D-888B-4848-9E9D-DF9782432B54}" type="presParOf" srcId="{ACD530D5-C54A-42B1-8236-1CDE98E9A7CC}" destId="{04FD7DD5-FDD6-4FF1-9A5C-3509586EBE69}" srcOrd="0" destOrd="0" presId="urn:microsoft.com/office/officeart/2005/8/layout/target3"/>
    <dgm:cxn modelId="{2C559C74-4AFA-403C-894A-26012A0EC6C1}" type="presParOf" srcId="{ACD530D5-C54A-42B1-8236-1CDE98E9A7CC}" destId="{8C7A08D4-FC43-47E7-A380-FEDC3469DDA7}" srcOrd="1" destOrd="0" presId="urn:microsoft.com/office/officeart/2005/8/layout/target3"/>
    <dgm:cxn modelId="{67125A20-28F1-4A08-B12A-86E46A9B795B}" type="presParOf" srcId="{ACD530D5-C54A-42B1-8236-1CDE98E9A7CC}" destId="{87E5E435-03EF-4DF4-8BE8-04605344C01C}" srcOrd="2" destOrd="0" presId="urn:microsoft.com/office/officeart/2005/8/layout/target3"/>
    <dgm:cxn modelId="{533DF45F-09F1-4754-A01C-326997D7DFF8}" type="presParOf" srcId="{ACD530D5-C54A-42B1-8236-1CDE98E9A7CC}" destId="{CA874060-EAB2-4DA8-A693-5DBD82A6B402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8AF678-23DC-4DA7-90BB-A1DD1D60B462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3ADA214-6822-4B4B-B04B-2C950C549ABB}">
      <dgm:prSet/>
      <dgm:spPr/>
      <dgm:t>
        <a:bodyPr/>
        <a:lstStyle/>
        <a:p>
          <a:pPr rtl="0"/>
          <a:r>
            <a:rPr lang="zh-TW" altLang="en-US" b="0" i="0" baseline="0" dirty="0" smtClean="0">
              <a:latin typeface="標楷體" pitchFamily="65" charset="-120"/>
              <a:ea typeface="標楷體" pitchFamily="65" charset="-120"/>
            </a:rPr>
            <a:t>活動籌備流</a:t>
          </a:r>
          <a:r>
            <a:rPr lang="zh-TW" b="0" i="0" baseline="0" dirty="0" smtClean="0">
              <a:latin typeface="標楷體" pitchFamily="65" charset="-120"/>
              <a:ea typeface="標楷體" pitchFamily="65" charset="-120"/>
            </a:rPr>
            <a:t>程</a:t>
          </a:r>
          <a:endParaRPr lang="zh-TW" dirty="0">
            <a:latin typeface="標楷體" pitchFamily="65" charset="-120"/>
            <a:ea typeface="標楷體" pitchFamily="65" charset="-120"/>
          </a:endParaRPr>
        </a:p>
      </dgm:t>
    </dgm:pt>
    <dgm:pt modelId="{5773DE36-7D8D-4051-A7AB-52FAE9FF3428}" type="parTrans" cxnId="{DCFE5962-DBA5-4D49-A313-C2FF2A0682E7}">
      <dgm:prSet/>
      <dgm:spPr/>
      <dgm:t>
        <a:bodyPr/>
        <a:lstStyle/>
        <a:p>
          <a:endParaRPr lang="zh-TW" altLang="en-US"/>
        </a:p>
      </dgm:t>
    </dgm:pt>
    <dgm:pt modelId="{649AD5B4-5A8E-4B01-9825-E0162E1E4879}" type="sibTrans" cxnId="{DCFE5962-DBA5-4D49-A313-C2FF2A0682E7}">
      <dgm:prSet/>
      <dgm:spPr/>
      <dgm:t>
        <a:bodyPr/>
        <a:lstStyle/>
        <a:p>
          <a:endParaRPr lang="zh-TW" altLang="en-US"/>
        </a:p>
      </dgm:t>
    </dgm:pt>
    <dgm:pt modelId="{ACD530D5-C54A-42B1-8236-1CDE98E9A7CC}" type="pres">
      <dgm:prSet presAssocID="{1F8AF678-23DC-4DA7-90BB-A1DD1D60B462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4FD7DD5-FDD6-4FF1-9A5C-3509586EBE69}" type="pres">
      <dgm:prSet presAssocID="{B3ADA214-6822-4B4B-B04B-2C950C549ABB}" presName="circle1" presStyleLbl="node1" presStyleIdx="0" presStyleCnt="1" custLinFactNeighborX="9578"/>
      <dgm:spPr/>
    </dgm:pt>
    <dgm:pt modelId="{8C7A08D4-FC43-47E7-A380-FEDC3469DDA7}" type="pres">
      <dgm:prSet presAssocID="{B3ADA214-6822-4B4B-B04B-2C950C549ABB}" presName="space" presStyleCnt="0"/>
      <dgm:spPr/>
    </dgm:pt>
    <dgm:pt modelId="{87E5E435-03EF-4DF4-8BE8-04605344C01C}" type="pres">
      <dgm:prSet presAssocID="{B3ADA214-6822-4B4B-B04B-2C950C549ABB}" presName="rect1" presStyleLbl="alignAcc1" presStyleIdx="0" presStyleCnt="1"/>
      <dgm:spPr/>
      <dgm:t>
        <a:bodyPr/>
        <a:lstStyle/>
        <a:p>
          <a:endParaRPr lang="zh-TW" altLang="en-US"/>
        </a:p>
      </dgm:t>
    </dgm:pt>
    <dgm:pt modelId="{CA874060-EAB2-4DA8-A693-5DBD82A6B402}" type="pres">
      <dgm:prSet presAssocID="{B3ADA214-6822-4B4B-B04B-2C950C549ABB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E88A479-5F0C-4A85-A884-25E3C4F9F093}" type="presOf" srcId="{1F8AF678-23DC-4DA7-90BB-A1DD1D60B462}" destId="{ACD530D5-C54A-42B1-8236-1CDE98E9A7CC}" srcOrd="0" destOrd="0" presId="urn:microsoft.com/office/officeart/2005/8/layout/target3"/>
    <dgm:cxn modelId="{D49F7108-A4D7-4027-AC70-FAA6D1B943F6}" type="presOf" srcId="{B3ADA214-6822-4B4B-B04B-2C950C549ABB}" destId="{87E5E435-03EF-4DF4-8BE8-04605344C01C}" srcOrd="0" destOrd="0" presId="urn:microsoft.com/office/officeart/2005/8/layout/target3"/>
    <dgm:cxn modelId="{B1BD42EA-E2F8-4613-B815-365E8AFF76E9}" type="presOf" srcId="{B3ADA214-6822-4B4B-B04B-2C950C549ABB}" destId="{CA874060-EAB2-4DA8-A693-5DBD82A6B402}" srcOrd="1" destOrd="0" presId="urn:microsoft.com/office/officeart/2005/8/layout/target3"/>
    <dgm:cxn modelId="{DCFE5962-DBA5-4D49-A313-C2FF2A0682E7}" srcId="{1F8AF678-23DC-4DA7-90BB-A1DD1D60B462}" destId="{B3ADA214-6822-4B4B-B04B-2C950C549ABB}" srcOrd="0" destOrd="0" parTransId="{5773DE36-7D8D-4051-A7AB-52FAE9FF3428}" sibTransId="{649AD5B4-5A8E-4B01-9825-E0162E1E4879}"/>
    <dgm:cxn modelId="{F31E3C41-D2A2-4EB1-86FB-2D8307D73189}" type="presParOf" srcId="{ACD530D5-C54A-42B1-8236-1CDE98E9A7CC}" destId="{04FD7DD5-FDD6-4FF1-9A5C-3509586EBE69}" srcOrd="0" destOrd="0" presId="urn:microsoft.com/office/officeart/2005/8/layout/target3"/>
    <dgm:cxn modelId="{3F186BD3-09CD-40A6-AEB0-74D6414A256D}" type="presParOf" srcId="{ACD530D5-C54A-42B1-8236-1CDE98E9A7CC}" destId="{8C7A08D4-FC43-47E7-A380-FEDC3469DDA7}" srcOrd="1" destOrd="0" presId="urn:microsoft.com/office/officeart/2005/8/layout/target3"/>
    <dgm:cxn modelId="{BA6F9CF2-152C-4FB3-BEFA-25888A53F962}" type="presParOf" srcId="{ACD530D5-C54A-42B1-8236-1CDE98E9A7CC}" destId="{87E5E435-03EF-4DF4-8BE8-04605344C01C}" srcOrd="2" destOrd="0" presId="urn:microsoft.com/office/officeart/2005/8/layout/target3"/>
    <dgm:cxn modelId="{6C610E96-31AC-47BE-B907-1AAFF0D16C74}" type="presParOf" srcId="{ACD530D5-C54A-42B1-8236-1CDE98E9A7CC}" destId="{CA874060-EAB2-4DA8-A693-5DBD82A6B402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D87B1-5876-436B-8E3F-3FBD782E2E11}" type="datetimeFigureOut">
              <a:rPr lang="zh-TW" altLang="en-US" smtClean="0"/>
              <a:t>2016/4/3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9E9685-0DF2-4E7C-A621-3D3842BCC7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706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E9685-0DF2-4E7C-A621-3D3842BCC71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1248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E9685-0DF2-4E7C-A621-3D3842BCC71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506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E9685-0DF2-4E7C-A621-3D3842BCC71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178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E77D8B-68AC-4927-A9E3-2D92A253580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111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B54EED-EBE8-407D-A5A2-A575A4165B2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47467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C0E2D-A76E-4C80-A4BA-B592A1CDE21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4674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F88F4F-CB8D-4991-83E6-50476867899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687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67896B-DB96-4768-8E23-9F34EE1F6FD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088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7C34EE-B597-45CD-B7ED-88DF1090D9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4356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10BA3-E69E-488D-9E1A-4ABFCC3635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6437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AA5A8-707D-4D8E-B895-439BF464594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113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8CEA7D-015E-44FF-86CD-8E9FF72DD9C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94847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0782C-7FAB-40CB-8330-26F0FFC9A0B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76168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11B67-B7BD-46E1-AEDA-E375B111983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28693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smtClean="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smtClean="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smtClean="0">
                <a:ea typeface="新細明體" charset="-120"/>
              </a:defRPr>
            </a:lvl1pPr>
          </a:lstStyle>
          <a:p>
            <a:pPr>
              <a:defRPr/>
            </a:pPr>
            <a:fld id="{176341AA-AFE8-45D9-BEB5-9759775735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78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85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4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8.jpeg"/><Relationship Id="rId4" Type="http://schemas.openxmlformats.org/officeDocument/2006/relationships/image" Target="../media/image83.emf"/><Relationship Id="rId9" Type="http://schemas.openxmlformats.org/officeDocument/2006/relationships/image" Target="../media/image7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 1"/>
          <p:cNvSpPr>
            <a:spLocks noGrp="1"/>
          </p:cNvSpPr>
          <p:nvPr>
            <p:ph type="ctrTitle"/>
          </p:nvPr>
        </p:nvSpPr>
        <p:spPr>
          <a:xfrm>
            <a:off x="685800" y="908720"/>
            <a:ext cx="7772400" cy="1470025"/>
          </a:xfrm>
        </p:spPr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擔任活動執秘應注意之事項</a:t>
            </a:r>
          </a:p>
        </p:txBody>
      </p:sp>
      <p:sp>
        <p:nvSpPr>
          <p:cNvPr id="2051" name="副標題 2"/>
          <p:cNvSpPr>
            <a:spLocks noGrp="1"/>
          </p:cNvSpPr>
          <p:nvPr>
            <p:ph type="subTitle" idx="1"/>
          </p:nvPr>
        </p:nvSpPr>
        <p:spPr>
          <a:xfrm>
            <a:off x="1371600" y="2540496"/>
            <a:ext cx="6400800" cy="1752600"/>
          </a:xfrm>
        </p:spPr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國立高雄應用科技大學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作者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 羅左欣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日期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: 2016/4/3</a:t>
            </a:r>
          </a:p>
          <a:p>
            <a:endParaRPr lang="zh-TW" altLang="en-US" dirty="0" smtClean="0">
              <a:ea typeface="新細明體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79512" y="5861822"/>
            <a:ext cx="5328592" cy="830997"/>
            <a:chOff x="251520" y="5861822"/>
            <a:chExt cx="5328592" cy="83099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6062599"/>
              <a:ext cx="1227411" cy="429442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631896" y="5861822"/>
              <a:ext cx="394821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200" b="1" dirty="0">
                  <a:latin typeface="標楷體" pitchFamily="65" charset="-120"/>
                  <a:ea typeface="標楷體" pitchFamily="65" charset="-120"/>
                </a:rPr>
                <a:t>本授權條款允許使用者重製、散布、傳輸以及修改著作，但不得為商業目的之使用。若使用者修改該著作時，僅得依本授權條款或與本授權條款類似者來散布該衍生作品。使用時必須按照著作人指定的方式表彰其姓名。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內容版面配置區 3"/>
          <p:cNvSpPr>
            <a:spLocks noGrp="1"/>
          </p:cNvSpPr>
          <p:nvPr>
            <p:ph idx="1"/>
          </p:nvPr>
        </p:nvSpPr>
        <p:spPr>
          <a:xfrm>
            <a:off x="684213" y="1052513"/>
            <a:ext cx="7772400" cy="4752975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（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2)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活動中的</a:t>
            </a:r>
            <a:r>
              <a:rPr lang="zh-TW" altLang="en-US" b="1" u="sng" dirty="0" smtClean="0">
                <a:latin typeface="標楷體" pitchFamily="65" charset="-120"/>
                <a:ea typeface="標楷體" pitchFamily="65" charset="-120"/>
              </a:rPr>
              <a:t>行程安排與人員任務分配</a:t>
            </a:r>
            <a:endParaRPr lang="en-US" altLang="zh-TW" b="1" u="sng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FontTx/>
              <a:buNone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這部分的規劃已經在籌備會完成，活動中</a:t>
            </a:r>
            <a:r>
              <a:rPr lang="zh-TW" altLang="en-US" b="1" u="sng" dirty="0" smtClean="0">
                <a:latin typeface="標楷體" pitchFamily="65" charset="-120"/>
                <a:ea typeface="標楷體" pitchFamily="65" charset="-120"/>
              </a:rPr>
              <a:t>只要確保所有行程都能如預期般順利進行</a:t>
            </a:r>
            <a:r>
              <a:rPr lang="zh-TW" altLang="en-US" b="1" dirty="0" smtClean="0">
                <a:latin typeface="標楷體"/>
                <a:ea typeface="標楷體"/>
              </a:rPr>
              <a:t>。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FontTx/>
              <a:buNone/>
            </a:pP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FontTx/>
              <a:buNone/>
            </a:pPr>
            <a:r>
              <a:rPr lang="zh-TW" altLang="en-US" b="1" u="sng" dirty="0" smtClean="0">
                <a:latin typeface="標楷體" pitchFamily="65" charset="-120"/>
                <a:ea typeface="標楷體" pitchFamily="65" charset="-120"/>
              </a:rPr>
              <a:t>活動結束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後</a:t>
            </a:r>
            <a:r>
              <a:rPr lang="zh-TW" altLang="en-US" dirty="0" smtClean="0">
                <a:latin typeface="標楷體"/>
                <a:ea typeface="標楷體"/>
              </a:rPr>
              <a:t>，執秘要依活動性質分派工作，進行</a:t>
            </a:r>
            <a:r>
              <a:rPr lang="zh-TW" altLang="en-US" b="1" u="sng" dirty="0" smtClean="0">
                <a:latin typeface="標楷體"/>
                <a:ea typeface="標楷體"/>
              </a:rPr>
              <a:t>場復</a:t>
            </a:r>
            <a:r>
              <a:rPr lang="zh-TW" altLang="en-US" dirty="0" smtClean="0">
                <a:latin typeface="標楷體"/>
                <a:ea typeface="標楷體"/>
              </a:rPr>
              <a:t>。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FontTx/>
              <a:buNone/>
            </a:pP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FontTx/>
              <a:buNone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當然偶爾也會有意想不到的情況發生，如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活動當天下雨，這時候就要採取</a:t>
            </a:r>
            <a:r>
              <a:rPr lang="zh-TW" altLang="en-US" b="1" u="sng" dirty="0" smtClean="0">
                <a:latin typeface="標楷體" pitchFamily="65" charset="-120"/>
                <a:ea typeface="標楷體" pitchFamily="65" charset="-120"/>
              </a:rPr>
              <a:t>活動備案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這個部分也要先在籌備會時先構想好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b="1" u="sng" dirty="0" smtClean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內容版面配置區 3"/>
          <p:cNvSpPr>
            <a:spLocks noGrp="1"/>
          </p:cNvSpPr>
          <p:nvPr>
            <p:ph idx="1"/>
          </p:nvPr>
        </p:nvSpPr>
        <p:spPr>
          <a:xfrm>
            <a:off x="684213" y="1052513"/>
            <a:ext cx="7772400" cy="4752975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（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3)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活動後的</a:t>
            </a:r>
            <a:r>
              <a:rPr lang="zh-TW" altLang="en-US" b="1" u="sng" dirty="0" smtClean="0">
                <a:latin typeface="標楷體" pitchFamily="65" charset="-120"/>
                <a:ea typeface="標楷體" pitchFamily="65" charset="-120"/>
              </a:rPr>
              <a:t>檢討會</a:t>
            </a:r>
            <a:endParaRPr lang="en-US" altLang="zh-TW" b="1" u="sng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FontTx/>
              <a:buNone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顧名思義，就是要探討活動前以及活動中所遇到的問題與狀況，一一記錄下來後並同時寫出解決方案。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內容要具體可行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</a:p>
          <a:p>
            <a:pPr marL="0" indent="0">
              <a:buFontTx/>
              <a:buNone/>
            </a:pP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 marL="0" indent="0">
              <a:buFontTx/>
              <a:buNone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等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所有問題統整後</a:t>
            </a:r>
            <a:r>
              <a:rPr lang="zh-TW" altLang="en-US" dirty="0" smtClean="0">
                <a:latin typeface="標楷體"/>
                <a:ea typeface="標楷體"/>
              </a:rPr>
              <a:t>，可以</a:t>
            </a:r>
            <a:r>
              <a:rPr lang="zh-TW" altLang="en-US" b="1" u="heavy" dirty="0" smtClean="0">
                <a:latin typeface="標楷體"/>
                <a:ea typeface="標楷體"/>
              </a:rPr>
              <a:t>利用圖表的方式分析</a:t>
            </a:r>
            <a:r>
              <a:rPr lang="zh-TW" altLang="en-US" dirty="0" smtClean="0">
                <a:latin typeface="標楷體"/>
                <a:ea typeface="標楷體"/>
              </a:rPr>
              <a:t>，分析這些問題發生的原因，在未來應該要如何改進或避免</a:t>
            </a:r>
            <a:r>
              <a:rPr lang="en-US" altLang="zh-TW" dirty="0" smtClean="0">
                <a:latin typeface="標楷體"/>
                <a:ea typeface="標楷體"/>
              </a:rPr>
              <a:t>…</a:t>
            </a:r>
            <a:r>
              <a:rPr lang="zh-TW" altLang="en-US" dirty="0" smtClean="0">
                <a:latin typeface="標楷體"/>
                <a:ea typeface="標楷體"/>
              </a:rPr>
              <a:t>。</a:t>
            </a:r>
            <a:endParaRPr lang="en-US" altLang="zh-TW" dirty="0" smtClean="0">
              <a:latin typeface="標楷體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39369"/>
            <a:ext cx="5616624" cy="3799481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32936" y="260648"/>
            <a:ext cx="738664" cy="5688631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lang="zh-TW" altLang="en-US" sz="3600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圖</a:t>
            </a:r>
            <a:r>
              <a:rPr lang="zh-TW" altLang="en-US" sz="3600" dirty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表</a:t>
            </a:r>
            <a:r>
              <a:rPr lang="zh-TW" altLang="en-US" sz="3600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分析範例</a:t>
            </a:r>
            <a:r>
              <a:rPr lang="en-US" altLang="zh-TW" sz="3600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----</a:t>
            </a:r>
            <a:r>
              <a:rPr lang="zh-TW" altLang="en-US" sz="3600" b="1" dirty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圓餅</a:t>
            </a:r>
            <a:r>
              <a:rPr lang="zh-TW" altLang="en-US" sz="3600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圖</a:t>
            </a:r>
            <a:endParaRPr lang="zh-TW" altLang="en-US" sz="3600" b="1" dirty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09599" y="5925235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※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圖片來源：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http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://dsa.dsc.com.tw/class/talks/images/talk25.png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187624" y="4653136"/>
            <a:ext cx="7632848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在活動結束後，將活動前至活動結束後所有遇到的問題或情況進行圖表分析，並以文字敘述問題和解決方法。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7965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內容版面配置區 3"/>
          <p:cNvSpPr>
            <a:spLocks noGrp="1"/>
          </p:cNvSpPr>
          <p:nvPr>
            <p:ph idx="1"/>
          </p:nvPr>
        </p:nvSpPr>
        <p:spPr>
          <a:xfrm>
            <a:off x="684213" y="1052513"/>
            <a:ext cx="7772400" cy="4752975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(4)</a:t>
            </a:r>
            <a:r>
              <a:rPr lang="zh-TW" altLang="en-US" b="1" u="sng" dirty="0" smtClean="0">
                <a:latin typeface="標楷體" pitchFamily="65" charset="-120"/>
                <a:ea typeface="標楷體" pitchFamily="65" charset="-120"/>
              </a:rPr>
              <a:t>企劃書</a:t>
            </a:r>
            <a:endParaRPr lang="en-US" altLang="zh-TW" b="1" u="sng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FontTx/>
              <a:buNone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企劃書是用來將腦海裡的想法詳細表達出來的工具</a:t>
            </a:r>
            <a:r>
              <a:rPr lang="zh-TW" altLang="en-US" dirty="0" smtClean="0">
                <a:latin typeface="標楷體"/>
                <a:ea typeface="標楷體"/>
              </a:rPr>
              <a:t>。在製作的過程中你可以知道自己舉辦的活動整體而言完不完整、細節上夠不夠詳細；</a:t>
            </a:r>
            <a:r>
              <a:rPr lang="zh-TW" altLang="en-US" b="1" u="sng" dirty="0" smtClean="0">
                <a:solidFill>
                  <a:schemeClr val="accent6"/>
                </a:solidFill>
                <a:latin typeface="標楷體"/>
                <a:ea typeface="標楷體"/>
              </a:rPr>
              <a:t>一個好的企劃書會讓人覺得你的活動很有可行性</a:t>
            </a:r>
            <a:r>
              <a:rPr lang="zh-TW" altLang="en-US" dirty="0" smtClean="0">
                <a:latin typeface="標楷體"/>
                <a:ea typeface="標楷體"/>
              </a:rPr>
              <a:t>，而不是看了之後讓人不知所云。在未來學弟妹們要是想要舉辦活動，才有東西可以作為參考或者是借鑒。</a:t>
            </a:r>
            <a:r>
              <a:rPr lang="en-US" altLang="zh-TW" dirty="0" smtClean="0">
                <a:latin typeface="標楷體"/>
                <a:ea typeface="標楷體"/>
              </a:rPr>
              <a:t>(</a:t>
            </a:r>
            <a:r>
              <a:rPr lang="zh-TW" altLang="en-US" b="1" u="sng" dirty="0" smtClean="0">
                <a:solidFill>
                  <a:srgbClr val="FF0000"/>
                </a:solidFill>
                <a:latin typeface="標楷體"/>
                <a:ea typeface="標楷體"/>
              </a:rPr>
              <a:t>活動要附上活動預算表</a:t>
            </a:r>
            <a:r>
              <a:rPr lang="en-US" altLang="zh-TW" dirty="0" smtClean="0">
                <a:latin typeface="標楷體"/>
                <a:ea typeface="標楷體"/>
              </a:rPr>
              <a:t>)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內容版面配置區 3"/>
          <p:cNvSpPr>
            <a:spLocks noGrp="1"/>
          </p:cNvSpPr>
          <p:nvPr>
            <p:ph idx="1"/>
          </p:nvPr>
        </p:nvSpPr>
        <p:spPr>
          <a:xfrm>
            <a:off x="684213" y="1052513"/>
            <a:ext cx="7772400" cy="4752975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(5)</a:t>
            </a:r>
            <a:r>
              <a:rPr lang="zh-TW" altLang="en-US" b="1" u="sng" dirty="0" smtClean="0">
                <a:latin typeface="標楷體" pitchFamily="65" charset="-120"/>
                <a:ea typeface="標楷體" pitchFamily="65" charset="-120"/>
              </a:rPr>
              <a:t>成果報告書</a:t>
            </a:r>
            <a:endParaRPr lang="en-US" altLang="zh-TW" b="1" u="sng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FontTx/>
              <a:buNone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一個活動在舉辦完成之後，要怎麼讓別人知道你這個活動到底辦得如何？這時候就要用到成果報告書了</a:t>
            </a:r>
            <a:r>
              <a:rPr lang="zh-TW" altLang="en-US" dirty="0" smtClean="0">
                <a:latin typeface="標楷體"/>
                <a:ea typeface="標楷體"/>
              </a:rPr>
              <a:t>，通常要放的內容有</a:t>
            </a:r>
            <a:r>
              <a:rPr lang="en-US" altLang="zh-TW" dirty="0" smtClean="0">
                <a:latin typeface="標楷體"/>
                <a:ea typeface="標楷體"/>
              </a:rPr>
              <a:t>:</a:t>
            </a:r>
            <a:r>
              <a:rPr lang="zh-TW" altLang="en-US" dirty="0" smtClean="0">
                <a:latin typeface="標楷體"/>
                <a:ea typeface="標楷體"/>
              </a:rPr>
              <a:t>。</a:t>
            </a:r>
            <a:endParaRPr lang="en-US" altLang="zh-TW" b="1" u="sng" dirty="0" smtClean="0">
              <a:solidFill>
                <a:schemeClr val="accent2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r>
              <a:rPr lang="en-US" altLang="zh-TW" b="1" dirty="0" smtClean="0">
                <a:solidFill>
                  <a:schemeClr val="accent6"/>
                </a:solidFill>
                <a:latin typeface="標楷體" pitchFamily="65" charset="-120"/>
                <a:ea typeface="標楷體" pitchFamily="65" charset="-120"/>
              </a:rPr>
              <a:t>a. </a:t>
            </a:r>
            <a:r>
              <a:rPr lang="zh-TW" altLang="zh-TW" b="1" dirty="0" smtClean="0">
                <a:solidFill>
                  <a:schemeClr val="accent6"/>
                </a:solidFill>
                <a:latin typeface="標楷體" pitchFamily="65" charset="-120"/>
                <a:ea typeface="標楷體" pitchFamily="65" charset="-120"/>
              </a:rPr>
              <a:t>活動緣起</a:t>
            </a:r>
            <a:r>
              <a:rPr lang="en-US" altLang="zh-TW" b="1" dirty="0" smtClean="0">
                <a:solidFill>
                  <a:schemeClr val="accent6"/>
                </a:solidFill>
                <a:latin typeface="標楷體" pitchFamily="65" charset="-120"/>
                <a:ea typeface="標楷體" pitchFamily="65" charset="-120"/>
              </a:rPr>
              <a:t>  b. </a:t>
            </a:r>
            <a:r>
              <a:rPr lang="zh-TW" altLang="zh-TW" b="1" dirty="0" smtClean="0">
                <a:solidFill>
                  <a:schemeClr val="accent6"/>
                </a:solidFill>
                <a:latin typeface="標楷體" pitchFamily="65" charset="-120"/>
                <a:ea typeface="標楷體" pitchFamily="65" charset="-120"/>
              </a:rPr>
              <a:t>活動內容</a:t>
            </a:r>
            <a:endParaRPr lang="en-US" altLang="zh-TW" b="1" dirty="0" smtClean="0">
              <a:solidFill>
                <a:schemeClr val="accent6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r>
              <a:rPr lang="en-US" altLang="zh-TW" b="1" dirty="0" smtClean="0">
                <a:solidFill>
                  <a:schemeClr val="accent6"/>
                </a:solidFill>
                <a:latin typeface="標楷體" pitchFamily="65" charset="-120"/>
                <a:ea typeface="標楷體" pitchFamily="65" charset="-120"/>
              </a:rPr>
              <a:t>c. </a:t>
            </a:r>
            <a:r>
              <a:rPr lang="zh-TW" altLang="zh-TW" b="1" dirty="0" smtClean="0">
                <a:solidFill>
                  <a:schemeClr val="accent6"/>
                </a:solidFill>
                <a:latin typeface="標楷體" pitchFamily="65" charset="-120"/>
                <a:ea typeface="標楷體" pitchFamily="65" charset="-120"/>
              </a:rPr>
              <a:t>活動執行</a:t>
            </a:r>
            <a:r>
              <a:rPr lang="en-US" altLang="zh-TW" b="1" dirty="0" smtClean="0">
                <a:solidFill>
                  <a:schemeClr val="accent6"/>
                </a:solidFill>
                <a:latin typeface="標楷體" pitchFamily="65" charset="-120"/>
                <a:ea typeface="標楷體" pitchFamily="65" charset="-120"/>
              </a:rPr>
              <a:t>  d. </a:t>
            </a:r>
            <a:r>
              <a:rPr lang="zh-TW" altLang="zh-TW" b="1" dirty="0" smtClean="0">
                <a:solidFill>
                  <a:schemeClr val="accent6"/>
                </a:solidFill>
                <a:latin typeface="標楷體" pitchFamily="65" charset="-120"/>
                <a:ea typeface="標楷體" pitchFamily="65" charset="-120"/>
              </a:rPr>
              <a:t>活動檢討</a:t>
            </a:r>
            <a:endParaRPr lang="en-US" altLang="zh-TW" b="1" dirty="0" smtClean="0">
              <a:solidFill>
                <a:schemeClr val="accent6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r>
              <a:rPr lang="en-US" altLang="zh-TW" b="1" dirty="0" smtClean="0">
                <a:solidFill>
                  <a:schemeClr val="accent6"/>
                </a:solidFill>
                <a:latin typeface="標楷體" pitchFamily="65" charset="-120"/>
                <a:ea typeface="標楷體" pitchFamily="65" charset="-120"/>
              </a:rPr>
              <a:t>e. </a:t>
            </a:r>
            <a:r>
              <a:rPr lang="zh-TW" altLang="zh-TW" b="1" dirty="0" smtClean="0">
                <a:solidFill>
                  <a:schemeClr val="accent6"/>
                </a:solidFill>
                <a:latin typeface="標楷體" pitchFamily="65" charset="-120"/>
                <a:ea typeface="標楷體" pitchFamily="65" charset="-120"/>
              </a:rPr>
              <a:t>活動心得</a:t>
            </a:r>
            <a:r>
              <a:rPr lang="en-US" altLang="zh-TW" b="1" dirty="0">
                <a:solidFill>
                  <a:schemeClr val="accent6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b="1" dirty="0" smtClean="0">
                <a:solidFill>
                  <a:schemeClr val="accent6"/>
                </a:solidFill>
                <a:latin typeface="標楷體" pitchFamily="65" charset="-120"/>
                <a:ea typeface="標楷體" pitchFamily="65" charset="-120"/>
              </a:rPr>
              <a:t> f. </a:t>
            </a:r>
            <a:r>
              <a:rPr lang="zh-TW" altLang="zh-TW" b="1" dirty="0" smtClean="0">
                <a:solidFill>
                  <a:schemeClr val="accent6"/>
                </a:solidFill>
                <a:latin typeface="標楷體" pitchFamily="65" charset="-120"/>
                <a:ea typeface="標楷體" pitchFamily="65" charset="-120"/>
              </a:rPr>
              <a:t>活動</a:t>
            </a:r>
            <a:r>
              <a:rPr lang="zh-TW" altLang="zh-TW" b="1" dirty="0">
                <a:solidFill>
                  <a:schemeClr val="accent6"/>
                </a:solidFill>
                <a:latin typeface="標楷體" pitchFamily="65" charset="-120"/>
                <a:ea typeface="標楷體" pitchFamily="65" charset="-120"/>
              </a:rPr>
              <a:t>收支報告</a:t>
            </a:r>
            <a:r>
              <a:rPr lang="zh-TW" altLang="zh-TW" b="1" dirty="0" smtClean="0">
                <a:solidFill>
                  <a:schemeClr val="accent6"/>
                </a:solidFill>
                <a:latin typeface="標楷體" pitchFamily="65" charset="-120"/>
                <a:ea typeface="標楷體" pitchFamily="65" charset="-120"/>
              </a:rPr>
              <a:t>表</a:t>
            </a:r>
            <a:endParaRPr lang="en-US" altLang="zh-TW" b="1" dirty="0" smtClean="0">
              <a:solidFill>
                <a:schemeClr val="accent6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有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固定的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格式可以參考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1953879430"/>
              </p:ext>
            </p:extLst>
          </p:nvPr>
        </p:nvGraphicFramePr>
        <p:xfrm>
          <a:off x="6372200" y="200646"/>
          <a:ext cx="2592288" cy="751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向上箭號圖說文字 3"/>
          <p:cNvSpPr/>
          <p:nvPr/>
        </p:nvSpPr>
        <p:spPr bwMode="auto">
          <a:xfrm>
            <a:off x="2333146" y="3243337"/>
            <a:ext cx="2995663" cy="777244"/>
          </a:xfrm>
          <a:prstGeom prst="upArrowCallout">
            <a:avLst/>
          </a:prstGeom>
          <a:noFill/>
          <a:ln w="38100" cap="flat" cmpd="sng" algn="ctr">
            <a:solidFill>
              <a:srgbClr val="DAA6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社長</a:t>
            </a:r>
            <a:r>
              <a:rPr kumimoji="0" lang="en-US" alt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(</a:t>
            </a: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代表社團</a:t>
            </a:r>
            <a:r>
              <a:rPr kumimoji="0" lang="en-US" alt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)</a:t>
            </a:r>
            <a:endParaRPr kumimoji="0" lang="zh-TW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向上箭號圖說文字 4"/>
          <p:cNvSpPr/>
          <p:nvPr/>
        </p:nvSpPr>
        <p:spPr bwMode="auto">
          <a:xfrm>
            <a:off x="2325615" y="2286980"/>
            <a:ext cx="2995663" cy="720080"/>
          </a:xfrm>
          <a:prstGeom prst="upArrowCallou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學生會</a:t>
            </a:r>
          </a:p>
        </p:txBody>
      </p:sp>
      <p:sp>
        <p:nvSpPr>
          <p:cNvPr id="6" name="向上箭號圖說文字 5"/>
          <p:cNvSpPr/>
          <p:nvPr/>
        </p:nvSpPr>
        <p:spPr bwMode="auto">
          <a:xfrm>
            <a:off x="2333146" y="1268760"/>
            <a:ext cx="2995662" cy="792088"/>
          </a:xfrm>
          <a:prstGeom prst="upArrowCallou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課外活動組</a:t>
            </a:r>
          </a:p>
        </p:txBody>
      </p:sp>
      <p:sp>
        <p:nvSpPr>
          <p:cNvPr id="7" name="圓角矩形 6"/>
          <p:cNvSpPr/>
          <p:nvPr/>
        </p:nvSpPr>
        <p:spPr bwMode="auto">
          <a:xfrm>
            <a:off x="1746937" y="332656"/>
            <a:ext cx="4153017" cy="6704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國立高雄應用科技大學</a:t>
            </a:r>
          </a:p>
        </p:txBody>
      </p:sp>
      <p:sp>
        <p:nvSpPr>
          <p:cNvPr id="8" name="流程圖: 替代處理程序 7"/>
          <p:cNvSpPr/>
          <p:nvPr/>
        </p:nvSpPr>
        <p:spPr bwMode="auto">
          <a:xfrm>
            <a:off x="611560" y="5856802"/>
            <a:ext cx="1008112" cy="602214"/>
          </a:xfrm>
          <a:prstGeom prst="flowChartAlternateProcess">
            <a:avLst/>
          </a:prstGeom>
          <a:noFill/>
          <a:ln w="38100" cap="flat" cmpd="sng" algn="ctr">
            <a:solidFill>
              <a:srgbClr val="DAA6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社員</a:t>
            </a:r>
          </a:p>
        </p:txBody>
      </p:sp>
      <p:sp>
        <p:nvSpPr>
          <p:cNvPr id="9" name="流程圖: 替代處理程序 8"/>
          <p:cNvSpPr/>
          <p:nvPr/>
        </p:nvSpPr>
        <p:spPr bwMode="auto">
          <a:xfrm>
            <a:off x="1979676" y="5856802"/>
            <a:ext cx="1008112" cy="602214"/>
          </a:xfrm>
          <a:prstGeom prst="flowChartAlternateProcess">
            <a:avLst/>
          </a:prstGeom>
          <a:noFill/>
          <a:ln w="38100" cap="flat" cmpd="sng" algn="ctr">
            <a:solidFill>
              <a:srgbClr val="DAA6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zh-TW" altLang="en-US" dirty="0">
                <a:latin typeface="標楷體" pitchFamily="65" charset="-120"/>
                <a:ea typeface="標楷體" pitchFamily="65" charset="-120"/>
              </a:rPr>
              <a:t>社員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流程圖: 替代處理程序 9"/>
          <p:cNvSpPr/>
          <p:nvPr/>
        </p:nvSpPr>
        <p:spPr bwMode="auto">
          <a:xfrm>
            <a:off x="3342674" y="5875421"/>
            <a:ext cx="1008112" cy="602214"/>
          </a:xfrm>
          <a:prstGeom prst="flowChartAlternateProcess">
            <a:avLst/>
          </a:prstGeom>
          <a:noFill/>
          <a:ln w="38100" cap="flat" cmpd="sng" algn="ctr">
            <a:solidFill>
              <a:srgbClr val="DAA6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zh-TW" altLang="en-US" dirty="0">
                <a:latin typeface="標楷體" pitchFamily="65" charset="-120"/>
                <a:ea typeface="標楷體" pitchFamily="65" charset="-120"/>
              </a:rPr>
              <a:t>社員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1" name="流程圖: 替代處理程序 10"/>
          <p:cNvSpPr/>
          <p:nvPr/>
        </p:nvSpPr>
        <p:spPr bwMode="auto">
          <a:xfrm>
            <a:off x="4687307" y="5838183"/>
            <a:ext cx="1008112" cy="639452"/>
          </a:xfrm>
          <a:prstGeom prst="flowChartAlternateProcess">
            <a:avLst/>
          </a:prstGeom>
          <a:noFill/>
          <a:ln w="38100" cap="flat" cmpd="sng" algn="ctr">
            <a:solidFill>
              <a:srgbClr val="DAA6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zh-TW" altLang="en-US" dirty="0">
                <a:latin typeface="標楷體" pitchFamily="65" charset="-120"/>
                <a:ea typeface="標楷體" pitchFamily="65" charset="-120"/>
              </a:rPr>
              <a:t>社員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2" name="流程圖: 替代處理程序 11"/>
          <p:cNvSpPr/>
          <p:nvPr/>
        </p:nvSpPr>
        <p:spPr bwMode="auto">
          <a:xfrm>
            <a:off x="7498377" y="5862482"/>
            <a:ext cx="1008112" cy="639452"/>
          </a:xfrm>
          <a:prstGeom prst="flowChartAlternateProcess">
            <a:avLst/>
          </a:prstGeom>
          <a:noFill/>
          <a:ln w="38100" cap="flat" cmpd="sng" algn="ctr">
            <a:solidFill>
              <a:srgbClr val="DAA6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zh-TW" altLang="en-US" dirty="0">
                <a:latin typeface="標楷體" pitchFamily="65" charset="-120"/>
                <a:ea typeface="標楷體" pitchFamily="65" charset="-120"/>
              </a:rPr>
              <a:t>社員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14" name="直線接點 13"/>
          <p:cNvCxnSpPr>
            <a:stCxn id="4" idx="2"/>
            <a:endCxn id="8" idx="0"/>
          </p:cNvCxnSpPr>
          <p:nvPr/>
        </p:nvCxnSpPr>
        <p:spPr bwMode="auto">
          <a:xfrm flipH="1">
            <a:off x="1115616" y="4020581"/>
            <a:ext cx="2715362" cy="18362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AA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接點 17"/>
          <p:cNvCxnSpPr>
            <a:stCxn id="4" idx="2"/>
            <a:endCxn id="9" idx="0"/>
          </p:cNvCxnSpPr>
          <p:nvPr/>
        </p:nvCxnSpPr>
        <p:spPr bwMode="auto">
          <a:xfrm flipH="1">
            <a:off x="2483732" y="4020581"/>
            <a:ext cx="1347246" cy="18362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AA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線接點 19"/>
          <p:cNvCxnSpPr>
            <a:stCxn id="4" idx="2"/>
            <a:endCxn id="10" idx="0"/>
          </p:cNvCxnSpPr>
          <p:nvPr/>
        </p:nvCxnSpPr>
        <p:spPr bwMode="auto">
          <a:xfrm>
            <a:off x="3830978" y="4020581"/>
            <a:ext cx="15752" cy="18548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AA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線接點 21"/>
          <p:cNvCxnSpPr>
            <a:stCxn id="4" idx="2"/>
            <a:endCxn id="11" idx="0"/>
          </p:cNvCxnSpPr>
          <p:nvPr/>
        </p:nvCxnSpPr>
        <p:spPr bwMode="auto">
          <a:xfrm>
            <a:off x="3830978" y="4020581"/>
            <a:ext cx="1360385" cy="181760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AA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接點 23"/>
          <p:cNvCxnSpPr>
            <a:stCxn id="4" idx="2"/>
            <a:endCxn id="12" idx="0"/>
          </p:cNvCxnSpPr>
          <p:nvPr/>
        </p:nvCxnSpPr>
        <p:spPr bwMode="auto">
          <a:xfrm>
            <a:off x="3830978" y="4020581"/>
            <a:ext cx="4171455" cy="184190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AA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文字方塊 24"/>
          <p:cNvSpPr txBox="1"/>
          <p:nvPr/>
        </p:nvSpPr>
        <p:spPr>
          <a:xfrm>
            <a:off x="5839435" y="5875421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………….</a:t>
            </a:r>
            <a:endParaRPr lang="zh-TW" altLang="en-US" dirty="0"/>
          </a:p>
        </p:txBody>
      </p:sp>
      <p:sp>
        <p:nvSpPr>
          <p:cNvPr id="123" name="向左箭號圖說文字 122"/>
          <p:cNvSpPr/>
          <p:nvPr/>
        </p:nvSpPr>
        <p:spPr bwMode="auto">
          <a:xfrm>
            <a:off x="5580112" y="3522168"/>
            <a:ext cx="3384376" cy="540060"/>
          </a:xfrm>
          <a:prstGeom prst="leftArrowCallou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子公司</a:t>
            </a:r>
            <a: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(</a:t>
            </a:r>
            <a:r>
              <a:rPr kumimoji="0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總經理</a:t>
            </a:r>
            <a: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)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4" name="向左箭號圖說文字 123"/>
          <p:cNvSpPr/>
          <p:nvPr/>
        </p:nvSpPr>
        <p:spPr bwMode="auto">
          <a:xfrm>
            <a:off x="5580112" y="2528900"/>
            <a:ext cx="3384376" cy="540060"/>
          </a:xfrm>
          <a:prstGeom prst="leftArrowCallou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總公司</a:t>
            </a:r>
            <a: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(</a:t>
            </a:r>
            <a:r>
              <a:rPr kumimoji="0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總裁</a:t>
            </a:r>
            <a: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)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5" name="向左箭號圖說文字 124"/>
          <p:cNvSpPr/>
          <p:nvPr/>
        </p:nvSpPr>
        <p:spPr bwMode="auto">
          <a:xfrm>
            <a:off x="5569877" y="1494928"/>
            <a:ext cx="3384376" cy="540060"/>
          </a:xfrm>
          <a:prstGeom prst="leftArrowCallou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dirty="0" smtClean="0">
                <a:latin typeface="標楷體" pitchFamily="65" charset="-120"/>
                <a:ea typeface="標楷體" pitchFamily="65" charset="-120"/>
              </a:rPr>
              <a:t>執行委員</a:t>
            </a:r>
            <a:r>
              <a:rPr kumimoji="0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會</a:t>
            </a:r>
          </a:p>
        </p:txBody>
      </p:sp>
      <p:sp>
        <p:nvSpPr>
          <p:cNvPr id="127" name="向右箭號圖說文字 126"/>
          <p:cNvSpPr/>
          <p:nvPr/>
        </p:nvSpPr>
        <p:spPr bwMode="auto">
          <a:xfrm>
            <a:off x="107504" y="421446"/>
            <a:ext cx="1512168" cy="492868"/>
          </a:xfrm>
          <a:prstGeom prst="rightArrowCallout">
            <a:avLst>
              <a:gd name="adj1" fmla="val 25000"/>
              <a:gd name="adj2" fmla="val 25000"/>
              <a:gd name="adj3" fmla="val 35853"/>
              <a:gd name="adj4" fmla="val 64977"/>
            </a:avLst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dirty="0">
                <a:latin typeface="標楷體" pitchFamily="65" charset="-120"/>
                <a:ea typeface="標楷體" pitchFamily="65" charset="-120"/>
              </a:rPr>
              <a:t>集團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36" name="弧形向右箭號 135"/>
          <p:cNvSpPr/>
          <p:nvPr/>
        </p:nvSpPr>
        <p:spPr bwMode="auto">
          <a:xfrm>
            <a:off x="1475657" y="1716941"/>
            <a:ext cx="849958" cy="2075257"/>
          </a:xfrm>
          <a:prstGeom prst="curvedRightArrow">
            <a:avLst/>
          </a:prstGeom>
          <a:noFill/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37" name="弧形向右箭號 136"/>
          <p:cNvSpPr/>
          <p:nvPr/>
        </p:nvSpPr>
        <p:spPr bwMode="auto">
          <a:xfrm>
            <a:off x="1475657" y="2652665"/>
            <a:ext cx="849958" cy="1409564"/>
          </a:xfrm>
          <a:prstGeom prst="curvedRightArrow">
            <a:avLst/>
          </a:prstGeom>
          <a:noFill/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863588" y="1673607"/>
            <a:ext cx="553998" cy="23886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給予指導及協助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018638" y="306896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latin typeface="標楷體" pitchFamily="65" charset="-120"/>
                <a:ea typeface="標楷體" pitchFamily="65" charset="-120"/>
              </a:rPr>
              <a:t>呈報</a:t>
            </a:r>
          </a:p>
        </p:txBody>
      </p:sp>
      <p:sp>
        <p:nvSpPr>
          <p:cNvPr id="140" name="文字方塊 139"/>
          <p:cNvSpPr txBox="1"/>
          <p:nvPr/>
        </p:nvSpPr>
        <p:spPr>
          <a:xfrm>
            <a:off x="3027748" y="215127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latin typeface="標楷體" pitchFamily="65" charset="-120"/>
                <a:ea typeface="標楷體" pitchFamily="65" charset="-120"/>
              </a:rPr>
              <a:t>呈報</a:t>
            </a:r>
          </a:p>
        </p:txBody>
      </p:sp>
      <p:sp>
        <p:nvSpPr>
          <p:cNvPr id="141" name="文字方塊 140"/>
          <p:cNvSpPr txBox="1"/>
          <p:nvPr/>
        </p:nvSpPr>
        <p:spPr>
          <a:xfrm>
            <a:off x="3036277" y="117225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latin typeface="標楷體" pitchFamily="65" charset="-120"/>
                <a:ea typeface="標楷體" pitchFamily="65" charset="-120"/>
              </a:rPr>
              <a:t>呈報</a:t>
            </a:r>
          </a:p>
        </p:txBody>
      </p:sp>
    </p:spTree>
    <p:extLst>
      <p:ext uri="{BB962C8B-B14F-4D97-AF65-F5344CB8AC3E}">
        <p14:creationId xmlns:p14="http://schemas.microsoft.com/office/powerpoint/2010/main" val="389497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邊形 3"/>
          <p:cNvSpPr/>
          <p:nvPr/>
        </p:nvSpPr>
        <p:spPr bwMode="auto">
          <a:xfrm rot="5400000">
            <a:off x="2073675" y="-262945"/>
            <a:ext cx="751780" cy="1656184"/>
          </a:xfrm>
          <a:prstGeom prst="homePlate">
            <a:avLst>
              <a:gd name="adj" fmla="val 44752"/>
            </a:avLst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b="1" dirty="0">
                <a:latin typeface="標楷體" pitchFamily="65" charset="-120"/>
                <a:ea typeface="標楷體" pitchFamily="65" charset="-120"/>
              </a:rPr>
              <a:t>活動構想</a:t>
            </a:r>
            <a:endParaRPr kumimoji="0" lang="zh-TW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五邊形 4"/>
          <p:cNvSpPr/>
          <p:nvPr/>
        </p:nvSpPr>
        <p:spPr bwMode="auto">
          <a:xfrm rot="5400000">
            <a:off x="2095426" y="770682"/>
            <a:ext cx="720080" cy="1671588"/>
          </a:xfrm>
          <a:prstGeom prst="homePlate">
            <a:avLst>
              <a:gd name="adj" fmla="val 47480"/>
            </a:avLst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籌備會</a:t>
            </a:r>
          </a:p>
        </p:txBody>
      </p:sp>
      <p:sp>
        <p:nvSpPr>
          <p:cNvPr id="6" name="五邊形 5"/>
          <p:cNvSpPr/>
          <p:nvPr/>
        </p:nvSpPr>
        <p:spPr bwMode="auto">
          <a:xfrm rot="5400000">
            <a:off x="2095426" y="1801118"/>
            <a:ext cx="720080" cy="1671588"/>
          </a:xfrm>
          <a:prstGeom prst="homePlate">
            <a:avLst>
              <a:gd name="adj" fmla="val 47480"/>
            </a:avLst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行前會</a:t>
            </a:r>
          </a:p>
        </p:txBody>
      </p:sp>
      <p:sp>
        <p:nvSpPr>
          <p:cNvPr id="7" name="五邊形 6"/>
          <p:cNvSpPr/>
          <p:nvPr/>
        </p:nvSpPr>
        <p:spPr bwMode="auto">
          <a:xfrm rot="5400000">
            <a:off x="2081823" y="3881031"/>
            <a:ext cx="720080" cy="1671588"/>
          </a:xfrm>
          <a:prstGeom prst="homePlate">
            <a:avLst>
              <a:gd name="adj" fmla="val 47480"/>
            </a:avLst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b="1" dirty="0">
                <a:latin typeface="標楷體" pitchFamily="65" charset="-120"/>
                <a:ea typeface="標楷體" pitchFamily="65" charset="-120"/>
              </a:rPr>
              <a:t>檢討</a:t>
            </a: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會</a:t>
            </a:r>
          </a:p>
        </p:txBody>
      </p:sp>
      <p:sp>
        <p:nvSpPr>
          <p:cNvPr id="8" name="五邊形 7"/>
          <p:cNvSpPr/>
          <p:nvPr/>
        </p:nvSpPr>
        <p:spPr bwMode="auto">
          <a:xfrm rot="5400000">
            <a:off x="2095891" y="2809231"/>
            <a:ext cx="720080" cy="1671588"/>
          </a:xfrm>
          <a:prstGeom prst="homePlate">
            <a:avLst>
              <a:gd name="adj" fmla="val 47480"/>
            </a:avLst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b="1" dirty="0">
                <a:latin typeface="標楷體" pitchFamily="65" charset="-120"/>
                <a:ea typeface="標楷體" pitchFamily="65" charset="-120"/>
              </a:rPr>
              <a:t>正式活動</a:t>
            </a:r>
            <a:endParaRPr kumimoji="0" lang="zh-TW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1582540" y="5373216"/>
            <a:ext cx="1693912" cy="648072"/>
          </a:xfrm>
          <a:prstGeom prst="round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存檔記錄</a:t>
            </a:r>
          </a:p>
        </p:txBody>
      </p:sp>
      <p:sp>
        <p:nvSpPr>
          <p:cNvPr id="10" name="矩形圖說文字 9"/>
          <p:cNvSpPr/>
          <p:nvPr/>
        </p:nvSpPr>
        <p:spPr bwMode="auto">
          <a:xfrm>
            <a:off x="3635896" y="1433240"/>
            <a:ext cx="4320480" cy="1203672"/>
          </a:xfrm>
          <a:prstGeom prst="wedgeRectCallout">
            <a:avLst>
              <a:gd name="adj1" fmla="val -61682"/>
              <a:gd name="adj2" fmla="val -11393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dirty="0">
                <a:latin typeface="標楷體" pitchFamily="65" charset="-120"/>
                <a:ea typeface="標楷體" pitchFamily="65" charset="-120"/>
              </a:rPr>
              <a:t>這時候要先</a:t>
            </a:r>
            <a:r>
              <a:rPr kumimoji="0" lang="zh-TW" altLang="en-US" dirty="0" smtClean="0">
                <a:latin typeface="標楷體" pitchFamily="65" charset="-120"/>
                <a:ea typeface="標楷體" pitchFamily="65" charset="-120"/>
              </a:rPr>
              <a:t>完成</a:t>
            </a:r>
            <a:r>
              <a:rPr kumimoji="0" lang="zh-TW" altLang="en-US" b="1" dirty="0" smtClean="0">
                <a:latin typeface="標楷體" pitchFamily="65" charset="-120"/>
                <a:ea typeface="標楷體" pitchFamily="65" charset="-120"/>
              </a:rPr>
              <a:t>企劃書</a:t>
            </a:r>
            <a:r>
              <a:rPr kumimoji="0" lang="zh-TW" altLang="en-US" dirty="0" smtClean="0">
                <a:latin typeface="標楷體" pitchFamily="65" charset="-120"/>
                <a:ea typeface="標楷體" pitchFamily="65" charset="-120"/>
              </a:rPr>
              <a:t>，最晚要在</a:t>
            </a:r>
            <a:r>
              <a:rPr kumimoji="0" lang="zh-TW" altLang="en-US" b="1" u="sng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正式活動日前</a:t>
            </a:r>
            <a:r>
              <a:rPr kumimoji="0" lang="en-US" altLang="zh-TW" b="1" u="sng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10</a:t>
            </a:r>
            <a:r>
              <a:rPr kumimoji="0" lang="zh-TW" altLang="en-US" b="1" u="sng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天交給社長</a:t>
            </a:r>
            <a:r>
              <a:rPr kumimoji="0" lang="zh-TW" altLang="en-US" dirty="0" smtClean="0">
                <a:latin typeface="標楷體"/>
                <a:ea typeface="標楷體"/>
              </a:rPr>
              <a:t>，</a:t>
            </a:r>
            <a:r>
              <a:rPr kumimoji="0" lang="zh-TW" altLang="en-US" dirty="0">
                <a:latin typeface="標楷體"/>
                <a:ea typeface="標楷體"/>
              </a:rPr>
              <a:t>社長</a:t>
            </a:r>
            <a:r>
              <a:rPr kumimoji="0" lang="zh-TW" altLang="en-US" dirty="0" smtClean="0">
                <a:latin typeface="標楷體"/>
                <a:ea typeface="標楷體"/>
              </a:rPr>
              <a:t>才能寄送公文。</a:t>
            </a:r>
            <a:endParaRPr kumimoji="0" lang="zh-TW" altLang="en-US" sz="2400" i="0" strike="noStrike" cap="none" normalizeH="0" baseline="0" dirty="0" smtClean="0">
              <a:ln>
                <a:noFill/>
              </a:ln>
              <a:effectLst/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" name="矩形圖說文字 10"/>
          <p:cNvSpPr/>
          <p:nvPr/>
        </p:nvSpPr>
        <p:spPr bwMode="auto">
          <a:xfrm>
            <a:off x="3623692" y="5064398"/>
            <a:ext cx="5043512" cy="1604962"/>
          </a:xfrm>
          <a:prstGeom prst="wedgeRectCallout">
            <a:avLst>
              <a:gd name="adj1" fmla="val -63500"/>
              <a:gd name="adj2" fmla="val -44979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這時候要製作</a:t>
            </a:r>
            <a:r>
              <a:rPr kumimoji="0" lang="zh-TW" altLang="en-US" sz="2400" b="1" i="0" u="heavy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成果報告書</a:t>
            </a:r>
            <a:r>
              <a:rPr kumimoji="0" lang="zh-TW" altLang="en-US" dirty="0" smtClean="0">
                <a:latin typeface="標楷體"/>
                <a:ea typeface="標楷體"/>
              </a:rPr>
              <a:t>以及</a:t>
            </a:r>
            <a:r>
              <a:rPr kumimoji="0" lang="zh-TW" altLang="en-US" sz="2400" b="1" i="0" u="heavy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/>
                <a:ea typeface="標楷體"/>
              </a:rPr>
              <a:t>活動報帳</a:t>
            </a:r>
            <a:r>
              <a:rPr kumimoji="0" lang="zh-TW" altLang="en-US" dirty="0">
                <a:latin typeface="標楷體" pitchFamily="65" charset="-120"/>
                <a:ea typeface="標楷體" pitchFamily="65" charset="-120"/>
              </a:rPr>
              <a:t>。</a:t>
            </a: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活動報帳</a:t>
            </a:r>
            <a:r>
              <a:rPr kumimoji="0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要在</a:t>
            </a:r>
            <a:r>
              <a:rPr kumimoji="0" lang="zh-TW" altLang="en-US" sz="2400" b="1" i="0" u="heavy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標楷體" pitchFamily="65" charset="-120"/>
                <a:ea typeface="標楷體" pitchFamily="65" charset="-120"/>
              </a:rPr>
              <a:t>活動結束後兩週內完成</a:t>
            </a:r>
            <a:r>
              <a:rPr kumimoji="0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/>
                <a:ea typeface="標楷體"/>
              </a:rPr>
              <a:t>；</a:t>
            </a: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成果報告書</a:t>
            </a:r>
            <a:r>
              <a:rPr kumimoji="0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最晚要在</a:t>
            </a:r>
            <a:r>
              <a:rPr kumimoji="0" lang="zh-TW" altLang="en-US" sz="2400" b="1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</a:rPr>
              <a:t>正式活動日後</a:t>
            </a:r>
            <a:r>
              <a:rPr kumimoji="0" lang="en-US" altLang="zh-TW" sz="2400" b="1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</a:rPr>
              <a:t>1</a:t>
            </a:r>
            <a:r>
              <a:rPr kumimoji="0" lang="zh-TW" altLang="en-US" sz="2400" b="1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標楷體" pitchFamily="65" charset="-120"/>
                <a:ea typeface="標楷體" pitchFamily="65" charset="-120"/>
              </a:rPr>
              <a:t>個月內完成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。</a:t>
            </a:r>
            <a:endParaRPr kumimoji="0" lang="zh-TW" altLang="en-US" sz="2400" b="1" u="sng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3306645695"/>
              </p:ext>
            </p:extLst>
          </p:nvPr>
        </p:nvGraphicFramePr>
        <p:xfrm>
          <a:off x="6372200" y="200646"/>
          <a:ext cx="2592288" cy="751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3602236" y="2924944"/>
            <a:ext cx="5064968" cy="193899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籌備會、行前會、檢討會的</a:t>
            </a:r>
            <a:r>
              <a:rPr lang="zh-TW" altLang="en-US" b="1" u="sng" dirty="0" smtClean="0">
                <a:solidFill>
                  <a:schemeClr val="accent2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開會記錄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記得除了</a:t>
            </a:r>
            <a:r>
              <a:rPr lang="zh-TW" altLang="en-US" dirty="0" smtClean="0">
                <a:solidFill>
                  <a:schemeClr val="accent2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自己保留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以外，一份要給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dirty="0" smtClean="0">
                <a:solidFill>
                  <a:schemeClr val="accent2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文書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〞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、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另外一份要給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dirty="0" smtClean="0">
                <a:solidFill>
                  <a:schemeClr val="accent2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社長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〞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，</a:t>
            </a:r>
            <a:r>
              <a:rPr lang="zh-TW" altLang="en-US" b="1" u="sng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這些資料完成後都要傳到</a:t>
            </a:r>
            <a:r>
              <a:rPr lang="en-US" altLang="zh-TW" b="1" u="sng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FB</a:t>
            </a:r>
            <a:r>
              <a:rPr lang="zh-TW" altLang="en-US" b="1" u="sng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上的社團文件保管庫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。</a:t>
            </a:r>
            <a:endParaRPr lang="zh-TW" altLang="en-US" b="1" u="sng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" name="矩形圖說文字 11"/>
          <p:cNvSpPr/>
          <p:nvPr/>
        </p:nvSpPr>
        <p:spPr bwMode="auto">
          <a:xfrm>
            <a:off x="90786" y="3566575"/>
            <a:ext cx="1415604" cy="876982"/>
          </a:xfrm>
          <a:prstGeom prst="wedgeRectCallout">
            <a:avLst>
              <a:gd name="adj1" fmla="val 70652"/>
              <a:gd name="adj2" fmla="val -49892"/>
            </a:avLst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i="0" strike="noStrike" cap="none" normalizeH="0" baseline="0" dirty="0" smtClean="0">
                <a:ln>
                  <a:noFill/>
                </a:ln>
                <a:effectLst/>
                <a:latin typeface="標楷體" pitchFamily="65" charset="-120"/>
                <a:ea typeface="標楷體" pitchFamily="65" charset="-120"/>
              </a:rPr>
              <a:t>依活動細流安排</a:t>
            </a:r>
          </a:p>
        </p:txBody>
      </p:sp>
    </p:spTree>
    <p:extLst>
      <p:ext uri="{BB962C8B-B14F-4D97-AF65-F5344CB8AC3E}">
        <p14:creationId xmlns:p14="http://schemas.microsoft.com/office/powerpoint/2010/main" val="724796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203848" y="260648"/>
            <a:ext cx="5600774" cy="751780"/>
            <a:chOff x="375890" y="0"/>
            <a:chExt cx="2216398" cy="751780"/>
          </a:xfrm>
        </p:grpSpPr>
        <p:sp>
          <p:nvSpPr>
            <p:cNvPr id="5" name="矩形 4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矩形 5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dirty="0" smtClean="0">
                  <a:latin typeface="標楷體" pitchFamily="65" charset="-120"/>
                  <a:ea typeface="標楷體" pitchFamily="65" charset="-120"/>
                </a:rPr>
                <a:t>籌備會</a:t>
              </a:r>
              <a:r>
                <a:rPr lang="zh-TW" altLang="en-US" sz="2600" dirty="0" smtClean="0">
                  <a:latin typeface="標楷體"/>
                  <a:ea typeface="標楷體"/>
                </a:rPr>
                <a:t>、</a:t>
              </a:r>
              <a:r>
                <a:rPr lang="zh-TW" altLang="en-US" sz="2600" dirty="0" smtClean="0">
                  <a:latin typeface="標楷體" pitchFamily="65" charset="-120"/>
                  <a:ea typeface="標楷體" pitchFamily="65" charset="-120"/>
                </a:rPr>
                <a:t>行前會</a:t>
              </a:r>
              <a:r>
                <a:rPr lang="zh-TW" altLang="en-US" sz="2600" dirty="0" smtClean="0">
                  <a:latin typeface="標楷體"/>
                  <a:ea typeface="標楷體"/>
                </a:rPr>
                <a:t>、</a:t>
              </a:r>
              <a:r>
                <a:rPr lang="zh-TW" altLang="en-US" sz="2600" dirty="0" smtClean="0">
                  <a:latin typeface="標楷體" pitchFamily="65" charset="-120"/>
                  <a:ea typeface="標楷體" pitchFamily="65" charset="-120"/>
                </a:rPr>
                <a:t>檢討會資料格式</a:t>
              </a:r>
              <a:endParaRPr lang="zh-TW" sz="2600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7085045" cy="5313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3778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6588224" y="260648"/>
            <a:ext cx="2216398" cy="751780"/>
            <a:chOff x="375890" y="0"/>
            <a:chExt cx="2216398" cy="751780"/>
          </a:xfrm>
        </p:grpSpPr>
        <p:sp>
          <p:nvSpPr>
            <p:cNvPr id="5" name="矩形 4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矩形 5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dirty="0">
                  <a:latin typeface="標楷體" pitchFamily="65" charset="-120"/>
                  <a:ea typeface="標楷體" pitchFamily="65" charset="-120"/>
                </a:rPr>
                <a:t>企劃書</a:t>
              </a:r>
              <a:r>
                <a:rPr lang="zh-TW" altLang="en-US" sz="2600" dirty="0" smtClean="0">
                  <a:latin typeface="標楷體" pitchFamily="65" charset="-120"/>
                  <a:ea typeface="標楷體" pitchFamily="65" charset="-120"/>
                </a:rPr>
                <a:t>格式</a:t>
              </a:r>
              <a:endParaRPr lang="zh-TW" sz="2600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196752"/>
            <a:ext cx="7084800" cy="531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3778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6588224" y="260648"/>
            <a:ext cx="2216398" cy="751780"/>
            <a:chOff x="375890" y="0"/>
            <a:chExt cx="2216398" cy="751780"/>
          </a:xfrm>
        </p:grpSpPr>
        <p:sp>
          <p:nvSpPr>
            <p:cNvPr id="5" name="矩形 4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矩形 5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dirty="0">
                  <a:latin typeface="標楷體" pitchFamily="65" charset="-120"/>
                  <a:ea typeface="標楷體" pitchFamily="65" charset="-120"/>
                </a:rPr>
                <a:t>公文</a:t>
              </a:r>
              <a:r>
                <a:rPr lang="zh-TW" altLang="en-US" sz="2600" dirty="0" smtClean="0">
                  <a:latin typeface="標楷體" pitchFamily="65" charset="-120"/>
                  <a:ea typeface="標楷體" pitchFamily="65" charset="-120"/>
                </a:rPr>
                <a:t>資料</a:t>
              </a:r>
              <a:r>
                <a:rPr lang="en-US" altLang="zh-TW" sz="2600" dirty="0" smtClean="0">
                  <a:latin typeface="標楷體" pitchFamily="65" charset="-120"/>
                  <a:ea typeface="標楷體" pitchFamily="65" charset="-120"/>
                </a:rPr>
                <a:t>(1)</a:t>
              </a:r>
              <a:endParaRPr lang="zh-TW" sz="2600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6479542" y="1268759"/>
            <a:ext cx="2433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活動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概況表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由社長撰寫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98199"/>
            <a:ext cx="4608512" cy="65296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2781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87470" y="908720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社團應該秉持社團該有的精神去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滿足有興趣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與熱忱的社員，而</a:t>
            </a:r>
            <a:r>
              <a:rPr lang="zh-TW" altLang="en-US" sz="3200" b="1" u="heavy" dirty="0">
                <a:solidFill>
                  <a:srgbClr val="00B0F0"/>
                </a:solidFill>
                <a:latin typeface="標楷體" pitchFamily="65" charset="-120"/>
                <a:ea typeface="標楷體" pitchFamily="65" charset="-120"/>
              </a:rPr>
              <a:t>企業化經營是要讓社團有組織的穩定管理與</a:t>
            </a:r>
            <a:r>
              <a:rPr lang="zh-TW" altLang="en-US" sz="3200" b="1" u="heavy" dirty="0" smtClean="0">
                <a:solidFill>
                  <a:srgbClr val="00B0F0"/>
                </a:solidFill>
                <a:latin typeface="標楷體" pitchFamily="65" charset="-120"/>
                <a:ea typeface="標楷體" pitchFamily="65" charset="-120"/>
              </a:rPr>
              <a:t>存在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。</a:t>
            </a:r>
            <a:endParaRPr lang="en-US" altLang="zh-TW" sz="3200" dirty="0" smtClean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478380"/>
            <a:ext cx="4984800" cy="41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07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6588224" y="260648"/>
            <a:ext cx="2216398" cy="751780"/>
            <a:chOff x="375890" y="0"/>
            <a:chExt cx="2216398" cy="751780"/>
          </a:xfrm>
        </p:grpSpPr>
        <p:sp>
          <p:nvSpPr>
            <p:cNvPr id="5" name="矩形 4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矩形 5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dirty="0">
                  <a:latin typeface="標楷體" pitchFamily="65" charset="-120"/>
                  <a:ea typeface="標楷體" pitchFamily="65" charset="-120"/>
                </a:rPr>
                <a:t>公文</a:t>
              </a:r>
              <a:r>
                <a:rPr lang="zh-TW" altLang="en-US" sz="2600" dirty="0" smtClean="0">
                  <a:latin typeface="標楷體" pitchFamily="65" charset="-120"/>
                  <a:ea typeface="標楷體" pitchFamily="65" charset="-120"/>
                </a:rPr>
                <a:t>資料</a:t>
              </a:r>
              <a:r>
                <a:rPr lang="en-US" altLang="zh-TW" sz="2600" dirty="0" smtClean="0">
                  <a:latin typeface="標楷體" pitchFamily="65" charset="-120"/>
                  <a:ea typeface="標楷體" pitchFamily="65" charset="-120"/>
                </a:rPr>
                <a:t>(2)</a:t>
              </a:r>
              <a:endParaRPr lang="zh-TW" sz="2600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6479542" y="1268759"/>
            <a:ext cx="2433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活動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預算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表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en-US" altLang="zh-TW" b="1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由社長撰寫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188640"/>
            <a:ext cx="4680521" cy="65304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3778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6588224" y="260648"/>
            <a:ext cx="2216398" cy="751780"/>
            <a:chOff x="375890" y="0"/>
            <a:chExt cx="2216398" cy="751780"/>
          </a:xfrm>
        </p:grpSpPr>
        <p:sp>
          <p:nvSpPr>
            <p:cNvPr id="5" name="矩形 4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矩形 5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dirty="0">
                  <a:latin typeface="標楷體" pitchFamily="65" charset="-120"/>
                  <a:ea typeface="標楷體" pitchFamily="65" charset="-120"/>
                </a:rPr>
                <a:t>公文</a:t>
              </a:r>
              <a:r>
                <a:rPr lang="zh-TW" altLang="en-US" sz="2600" dirty="0" smtClean="0">
                  <a:latin typeface="標楷體" pitchFamily="65" charset="-120"/>
                  <a:ea typeface="標楷體" pitchFamily="65" charset="-120"/>
                </a:rPr>
                <a:t>資料</a:t>
              </a:r>
              <a:r>
                <a:rPr lang="en-US" altLang="zh-TW" sz="2600" dirty="0" smtClean="0">
                  <a:latin typeface="標楷體" pitchFamily="65" charset="-120"/>
                  <a:ea typeface="標楷體" pitchFamily="65" charset="-120"/>
                </a:rPr>
                <a:t>(3)</a:t>
              </a:r>
              <a:endParaRPr lang="zh-TW" sz="2600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6479542" y="1268759"/>
            <a:ext cx="2433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活動申請表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en-US" altLang="zh-TW" b="1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由社長撰寫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32" y="188640"/>
            <a:ext cx="4620283" cy="65304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3778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6012160" y="260648"/>
            <a:ext cx="2792462" cy="751780"/>
            <a:chOff x="375890" y="0"/>
            <a:chExt cx="2216398" cy="751780"/>
          </a:xfrm>
        </p:grpSpPr>
        <p:sp>
          <p:nvSpPr>
            <p:cNvPr id="5" name="矩形 4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矩形 5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kern="1200" dirty="0" smtClean="0">
                  <a:latin typeface="標楷體" pitchFamily="65" charset="-120"/>
                  <a:ea typeface="標楷體" pitchFamily="65" charset="-120"/>
                </a:rPr>
                <a:t>成果報告書格式</a:t>
              </a:r>
              <a:endParaRPr lang="zh-TW" sz="2600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196752"/>
            <a:ext cx="7084800" cy="531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3778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活動前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5" name="五邊形 4"/>
          <p:cNvSpPr/>
          <p:nvPr/>
        </p:nvSpPr>
        <p:spPr bwMode="auto">
          <a:xfrm>
            <a:off x="891667" y="2204864"/>
            <a:ext cx="1368152" cy="2376264"/>
          </a:xfrm>
          <a:prstGeom prst="homePlat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rPr>
              <a:t> </a:t>
            </a:r>
            <a:r>
              <a:rPr kumimoji="0" lang="zh-TW" altLang="en-US" sz="2400" b="0" i="0" u="none" strike="noStrike" cap="none" normalizeH="0" baseline="0" dirty="0" smtClean="0">
                <a:ln>
                  <a:noFill/>
                </a:ln>
                <a:effectLst/>
                <a:latin typeface="Times New Roman" charset="0"/>
              </a:rPr>
              <a:t> </a:t>
            </a: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effectLst/>
                <a:latin typeface="標楷體" pitchFamily="65" charset="-120"/>
                <a:ea typeface="標楷體" pitchFamily="65" charset="-120"/>
              </a:rPr>
              <a:t>第</a:t>
            </a:r>
            <a:endParaRPr kumimoji="0" lang="en-US" altLang="zh-TW" sz="2400" b="1" i="0" u="none" strike="noStrike" cap="none" normalizeH="0" baseline="0" dirty="0" smtClean="0">
              <a:ln>
                <a:noFill/>
              </a:ln>
              <a:effectLst/>
              <a:latin typeface="標楷體" pitchFamily="65" charset="-120"/>
              <a:ea typeface="標楷體" pitchFamily="65" charset="-12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b="1" dirty="0" smtClean="0">
                <a:latin typeface="標楷體" pitchFamily="65" charset="-120"/>
                <a:ea typeface="標楷體" pitchFamily="65" charset="-120"/>
              </a:rPr>
              <a:t> 一</a:t>
            </a:r>
            <a:endParaRPr kumimoji="0"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effectLst/>
                <a:latin typeface="標楷體" pitchFamily="65" charset="-120"/>
                <a:ea typeface="標楷體" pitchFamily="65" charset="-120"/>
              </a:rPr>
              <a:t> 次</a:t>
            </a:r>
            <a:endParaRPr kumimoji="0"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effectLst/>
                <a:latin typeface="標楷體" pitchFamily="65" charset="-120"/>
                <a:ea typeface="標楷體" pitchFamily="65" charset="-120"/>
              </a:rPr>
              <a:t> 籌</a:t>
            </a:r>
            <a:endParaRPr kumimoji="0" lang="en-US" altLang="zh-TW" sz="2400" b="1" i="0" u="none" strike="noStrike" cap="none" normalizeH="0" baseline="0" dirty="0" smtClean="0">
              <a:ln>
                <a:noFill/>
              </a:ln>
              <a:effectLst/>
              <a:latin typeface="標楷體" pitchFamily="65" charset="-120"/>
              <a:ea typeface="標楷體" pitchFamily="65" charset="-12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effectLst/>
                <a:latin typeface="標楷體" pitchFamily="65" charset="-120"/>
                <a:ea typeface="標楷體" pitchFamily="65" charset="-120"/>
              </a:rPr>
              <a:t> 備</a:t>
            </a:r>
            <a:endParaRPr kumimoji="0" lang="en-US" altLang="zh-TW" sz="2400" b="1" i="0" u="none" strike="noStrike" cap="none" normalizeH="0" baseline="0" dirty="0" smtClean="0">
              <a:ln>
                <a:noFill/>
              </a:ln>
              <a:effectLst/>
              <a:latin typeface="標楷體" pitchFamily="65" charset="-120"/>
              <a:ea typeface="標楷體" pitchFamily="65" charset="-12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effectLst/>
                <a:latin typeface="標楷體" pitchFamily="65" charset="-120"/>
                <a:ea typeface="標楷體" pitchFamily="65" charset="-120"/>
              </a:rPr>
              <a:t> 會</a:t>
            </a:r>
          </a:p>
        </p:txBody>
      </p:sp>
      <p:sp>
        <p:nvSpPr>
          <p:cNvPr id="8" name="五邊形 7"/>
          <p:cNvSpPr/>
          <p:nvPr/>
        </p:nvSpPr>
        <p:spPr bwMode="auto">
          <a:xfrm>
            <a:off x="3779912" y="2204864"/>
            <a:ext cx="1368152" cy="2376264"/>
          </a:xfrm>
          <a:prstGeom prst="homePlate">
            <a:avLst/>
          </a:prstGeom>
          <a:solidFill>
            <a:srgbClr val="FFC000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rPr>
              <a:t>  </a:t>
            </a: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effectLst/>
                <a:latin typeface="標楷體" pitchFamily="65" charset="-120"/>
                <a:ea typeface="標楷體" pitchFamily="65" charset="-120"/>
              </a:rPr>
              <a:t>第</a:t>
            </a:r>
            <a:endParaRPr kumimoji="0" lang="en-US" altLang="zh-TW" sz="2400" b="1" i="0" u="none" strike="noStrike" cap="none" normalizeH="0" baseline="0" dirty="0" smtClean="0">
              <a:ln>
                <a:noFill/>
              </a:ln>
              <a:effectLst/>
              <a:latin typeface="標楷體" pitchFamily="65" charset="-120"/>
              <a:ea typeface="標楷體" pitchFamily="65" charset="-12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b="1" dirty="0" smtClean="0">
                <a:latin typeface="標楷體" pitchFamily="65" charset="-120"/>
                <a:ea typeface="標楷體" pitchFamily="65" charset="-120"/>
              </a:rPr>
              <a:t> ??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1" i="0" u="none" strike="noStrike" cap="none" normalizeH="0" dirty="0">
                <a:ln>
                  <a:noFill/>
                </a:ln>
                <a:effectLst/>
                <a:latin typeface="標楷體" pitchFamily="65" charset="-120"/>
                <a:ea typeface="標楷體" pitchFamily="65" charset="-120"/>
              </a:rPr>
              <a:t> </a:t>
            </a: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effectLst/>
                <a:latin typeface="標楷體" pitchFamily="65" charset="-120"/>
                <a:ea typeface="標楷體" pitchFamily="65" charset="-120"/>
              </a:rPr>
              <a:t>次</a:t>
            </a:r>
            <a:endParaRPr kumimoji="0"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effectLst/>
                <a:latin typeface="標楷體" pitchFamily="65" charset="-120"/>
                <a:ea typeface="標楷體" pitchFamily="65" charset="-120"/>
              </a:rPr>
              <a:t> 籌</a:t>
            </a:r>
            <a:endParaRPr kumimoji="0" lang="en-US" altLang="zh-TW" sz="2400" b="1" i="0" u="none" strike="noStrike" cap="none" normalizeH="0" baseline="0" dirty="0" smtClean="0">
              <a:ln>
                <a:noFill/>
              </a:ln>
              <a:effectLst/>
              <a:latin typeface="標楷體" pitchFamily="65" charset="-120"/>
              <a:ea typeface="標楷體" pitchFamily="65" charset="-12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effectLst/>
                <a:latin typeface="標楷體" pitchFamily="65" charset="-120"/>
                <a:ea typeface="標楷體" pitchFamily="65" charset="-120"/>
              </a:rPr>
              <a:t> 備</a:t>
            </a:r>
            <a:endParaRPr kumimoji="0" lang="en-US" altLang="zh-TW" sz="2400" b="1" i="0" u="none" strike="noStrike" cap="none" normalizeH="0" baseline="0" dirty="0" smtClean="0">
              <a:ln>
                <a:noFill/>
              </a:ln>
              <a:effectLst/>
              <a:latin typeface="標楷體" pitchFamily="65" charset="-120"/>
              <a:ea typeface="標楷體" pitchFamily="65" charset="-12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1" i="0" u="none" strike="noStrike" cap="none" normalizeH="0" baseline="0" dirty="0" smtClean="0">
                <a:ln>
                  <a:noFill/>
                </a:ln>
                <a:effectLst/>
                <a:latin typeface="標楷體" pitchFamily="65" charset="-120"/>
                <a:ea typeface="標楷體" pitchFamily="65" charset="-120"/>
              </a:rPr>
              <a:t> 會</a:t>
            </a:r>
          </a:p>
        </p:txBody>
      </p:sp>
      <p:sp>
        <p:nvSpPr>
          <p:cNvPr id="9" name="五邊形 8"/>
          <p:cNvSpPr/>
          <p:nvPr/>
        </p:nvSpPr>
        <p:spPr bwMode="auto">
          <a:xfrm>
            <a:off x="6732240" y="2204864"/>
            <a:ext cx="1368152" cy="2376264"/>
          </a:xfrm>
          <a:prstGeom prst="homePlat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rPr>
              <a:t>  </a:t>
            </a:r>
            <a:r>
              <a:rPr kumimoji="0" lang="en-US" altLang="zh-TW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dirty="0">
                <a:ln>
                  <a:noFill/>
                </a:ln>
                <a:effectLst/>
                <a:latin typeface="標楷體" pitchFamily="65" charset="-120"/>
                <a:ea typeface="標楷體" pitchFamily="65" charset="-120"/>
              </a:rPr>
              <a:t> </a:t>
            </a:r>
            <a:r>
              <a:rPr kumimoji="0" lang="zh-TW" altLang="en-US" sz="3200" b="1" dirty="0" smtClean="0">
                <a:latin typeface="標楷體" pitchFamily="65" charset="-120"/>
                <a:ea typeface="標楷體" pitchFamily="65" charset="-120"/>
              </a:rPr>
              <a:t>行</a:t>
            </a:r>
            <a:endParaRPr kumimoji="0" lang="en-US" altLang="zh-TW" sz="3200" b="1" dirty="0" smtClean="0">
              <a:latin typeface="標楷體" pitchFamily="65" charset="-120"/>
              <a:ea typeface="標楷體" pitchFamily="65" charset="-12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1" dirty="0">
                <a:latin typeface="標楷體" pitchFamily="65" charset="-120"/>
                <a:ea typeface="標楷體" pitchFamily="65" charset="-120"/>
              </a:rPr>
              <a:t> </a:t>
            </a:r>
            <a:r>
              <a:rPr kumimoji="0" lang="zh-TW" altLang="en-US" sz="3200" b="1" dirty="0" smtClean="0">
                <a:latin typeface="標楷體" pitchFamily="65" charset="-120"/>
                <a:ea typeface="標楷體" pitchFamily="65" charset="-120"/>
              </a:rPr>
              <a:t>前</a:t>
            </a:r>
            <a:endParaRPr kumimoji="0" lang="en-US" altLang="zh-TW" sz="3200" b="1" i="0" u="none" strike="noStrike" cap="none" normalizeH="0" baseline="0" dirty="0" smtClean="0">
              <a:ln>
                <a:noFill/>
              </a:ln>
              <a:effectLst/>
              <a:latin typeface="標楷體" pitchFamily="65" charset="-120"/>
              <a:ea typeface="標楷體" pitchFamily="65" charset="-12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b="1" i="0" u="none" strike="noStrike" cap="none" normalizeH="0" baseline="0" dirty="0" smtClean="0">
                <a:ln>
                  <a:noFill/>
                </a:ln>
                <a:effectLst/>
                <a:latin typeface="標楷體" pitchFamily="65" charset="-120"/>
                <a:ea typeface="標楷體" pitchFamily="65" charset="-120"/>
              </a:rPr>
              <a:t> 會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483768" y="3150777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………</a:t>
            </a:r>
            <a:endParaRPr lang="zh-TW" altLang="en-US" dirty="0"/>
          </a:p>
        </p:txBody>
      </p:sp>
      <p:sp>
        <p:nvSpPr>
          <p:cNvPr id="11" name="矩形圖說文字 10"/>
          <p:cNvSpPr/>
          <p:nvPr/>
        </p:nvSpPr>
        <p:spPr bwMode="auto">
          <a:xfrm>
            <a:off x="3995936" y="620688"/>
            <a:ext cx="4320480" cy="1203672"/>
          </a:xfrm>
          <a:prstGeom prst="wedgeRectCallout">
            <a:avLst>
              <a:gd name="adj1" fmla="val -32703"/>
              <a:gd name="adj2" fmla="val 85612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dirty="0">
                <a:latin typeface="標楷體" pitchFamily="65" charset="-120"/>
                <a:ea typeface="標楷體" pitchFamily="65" charset="-120"/>
              </a:rPr>
              <a:t>這時候要先</a:t>
            </a:r>
            <a:r>
              <a:rPr kumimoji="0" lang="zh-TW" altLang="en-US" dirty="0" smtClean="0">
                <a:latin typeface="標楷體" pitchFamily="65" charset="-120"/>
                <a:ea typeface="標楷體" pitchFamily="65" charset="-120"/>
              </a:rPr>
              <a:t>完成</a:t>
            </a:r>
            <a:r>
              <a:rPr kumimoji="0" lang="zh-TW" altLang="en-US" b="1" u="heavy" dirty="0" smtClean="0">
                <a:latin typeface="標楷體" pitchFamily="65" charset="-120"/>
                <a:ea typeface="標楷體" pitchFamily="65" charset="-120"/>
              </a:rPr>
              <a:t>活動企劃書</a:t>
            </a:r>
            <a:r>
              <a:rPr kumimoji="0" lang="zh-TW" altLang="en-US" dirty="0" smtClean="0">
                <a:latin typeface="標楷體" pitchFamily="65" charset="-120"/>
                <a:ea typeface="標楷體" pitchFamily="65" charset="-120"/>
              </a:rPr>
              <a:t>，最晚要在</a:t>
            </a:r>
            <a:r>
              <a:rPr kumimoji="0" lang="zh-TW" altLang="en-US" b="1" u="sng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正式活動日前</a:t>
            </a:r>
            <a:r>
              <a:rPr kumimoji="0" lang="en-US" altLang="zh-TW" b="1" u="sng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10</a:t>
            </a:r>
            <a:r>
              <a:rPr kumimoji="0" lang="zh-TW" altLang="en-US" b="1" u="sng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天交給社長</a:t>
            </a:r>
            <a:r>
              <a:rPr kumimoji="0" lang="zh-TW" altLang="en-US" dirty="0" smtClean="0">
                <a:latin typeface="標楷體"/>
                <a:ea typeface="標楷體"/>
              </a:rPr>
              <a:t>，</a:t>
            </a:r>
            <a:r>
              <a:rPr kumimoji="0" lang="zh-TW" altLang="en-US" dirty="0">
                <a:latin typeface="標楷體"/>
                <a:ea typeface="標楷體"/>
              </a:rPr>
              <a:t>社長</a:t>
            </a:r>
            <a:r>
              <a:rPr kumimoji="0" lang="zh-TW" altLang="en-US" dirty="0" smtClean="0">
                <a:latin typeface="標楷體"/>
                <a:ea typeface="標楷體"/>
              </a:rPr>
              <a:t>才能寄送公文。</a:t>
            </a:r>
            <a:endParaRPr kumimoji="0" lang="zh-TW" altLang="en-US" sz="2400" i="0" strike="noStrike" cap="none" normalizeH="0" baseline="0" dirty="0" smtClean="0">
              <a:ln>
                <a:noFill/>
              </a:ln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303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 bwMode="auto">
          <a:xfrm>
            <a:off x="827584" y="2924944"/>
            <a:ext cx="77724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 altLang="zh-TW" sz="3200" dirty="0" smtClean="0">
                <a:latin typeface="標楷體" pitchFamily="65" charset="-120"/>
                <a:ea typeface="標楷體" pitchFamily="65" charset="-120"/>
              </a:rPr>
              <a:t>※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撰寫</a:t>
            </a:r>
            <a:endParaRPr lang="en-US" altLang="zh-TW" sz="3200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sz="32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3200" b="1" dirty="0" smtClean="0">
                <a:latin typeface="標楷體" pitchFamily="65" charset="-120"/>
                <a:ea typeface="標楷體" pitchFamily="65" charset="-120"/>
              </a:rPr>
              <a:t>(1)</a:t>
            </a:r>
            <a:r>
              <a:rPr lang="zh-TW" altLang="en-US" sz="3200" b="1" dirty="0" smtClean="0">
                <a:latin typeface="標楷體" pitchFamily="65" charset="-120"/>
                <a:ea typeface="標楷體" pitchFamily="65" charset="-120"/>
              </a:rPr>
              <a:t>籌備會</a:t>
            </a:r>
            <a:endParaRPr lang="en-US" altLang="zh-TW" sz="3200" b="1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3200" b="1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3200" b="1" dirty="0" smtClean="0">
                <a:latin typeface="標楷體" pitchFamily="65" charset="-120"/>
                <a:ea typeface="標楷體" pitchFamily="65" charset="-120"/>
              </a:rPr>
              <a:t>行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前</a:t>
            </a:r>
            <a:r>
              <a:rPr lang="zh-TW" altLang="en-US" sz="3200" b="1" dirty="0" smtClean="0">
                <a:latin typeface="標楷體" pitchFamily="65" charset="-120"/>
                <a:ea typeface="標楷體" pitchFamily="65" charset="-120"/>
              </a:rPr>
              <a:t>會</a:t>
            </a:r>
            <a:endParaRPr lang="en-US" altLang="zh-TW" sz="3200" b="1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3200" b="1" dirty="0" smtClean="0">
                <a:latin typeface="標楷體" pitchFamily="65" charset="-120"/>
                <a:ea typeface="標楷體" pitchFamily="65" charset="-120"/>
              </a:rPr>
              <a:t>(3)</a:t>
            </a:r>
            <a:r>
              <a:rPr lang="zh-TW" altLang="en-US" sz="3200" b="1" dirty="0" smtClean="0">
                <a:latin typeface="標楷體" pitchFamily="65" charset="-120"/>
                <a:ea typeface="標楷體" pitchFamily="65" charset="-120"/>
              </a:rPr>
              <a:t>活動企劃書</a:t>
            </a:r>
            <a:endParaRPr lang="en-US" altLang="zh-TW" sz="3200" b="1" dirty="0">
              <a:latin typeface="標楷體" pitchFamily="65" charset="-120"/>
              <a:ea typeface="標楷體" pitchFamily="65" charset="-120"/>
            </a:endParaRPr>
          </a:p>
          <a:p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要點提醒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dirty="0" smtClean="0">
                <a:latin typeface="標楷體" pitchFamily="65" charset="-120"/>
                <a:ea typeface="標楷體" pitchFamily="65" charset="-120"/>
              </a:rPr>
            </a:br>
            <a:endParaRPr lang="zh-TW" altLang="en-US" dirty="0" smtClean="0">
              <a:ea typeface="新細明體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10" name="矩形 9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矩形 10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活動前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2144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80" y="131664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>
                <a:latin typeface="標楷體" pitchFamily="65" charset="-120"/>
                <a:ea typeface="標楷體" pitchFamily="65" charset="-120"/>
              </a:rPr>
              <a:t>(1)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籌備會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31640" y="762963"/>
            <a:ext cx="66479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大家先比較一下這兩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份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不同活動的籌備會記錄</a:t>
            </a:r>
            <a:r>
              <a:rPr lang="zh-TW" altLang="en-US" dirty="0" smtClean="0">
                <a:latin typeface="標楷體"/>
                <a:ea typeface="標楷體"/>
              </a:rPr>
              <a:t>，</a:t>
            </a:r>
            <a:endParaRPr lang="en-US" altLang="zh-TW" dirty="0" smtClean="0">
              <a:latin typeface="標楷體"/>
              <a:ea typeface="標楷體"/>
            </a:endParaRPr>
          </a:p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說說看它們之間的差異</a:t>
            </a:r>
            <a:r>
              <a:rPr lang="zh-TW" altLang="en-US" dirty="0" smtClean="0">
                <a:latin typeface="標楷體"/>
                <a:ea typeface="標楷體"/>
              </a:rPr>
              <a:t> </a:t>
            </a:r>
            <a:r>
              <a:rPr lang="en-US" altLang="zh-TW" dirty="0" smtClean="0">
                <a:latin typeface="標楷體"/>
                <a:ea typeface="標楷體"/>
              </a:rPr>
              <a:t>?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3456384" cy="485202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656501"/>
            <a:ext cx="3459404" cy="48761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10" name="矩形 9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矩形 10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活動前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712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256" y="1412776"/>
            <a:ext cx="6096000" cy="2714625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68" y="4437112"/>
            <a:ext cx="6429375" cy="1628775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263080" y="131664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>
                <a:latin typeface="標楷體" pitchFamily="65" charset="-120"/>
                <a:ea typeface="標楷體" pitchFamily="65" charset="-120"/>
              </a:rPr>
              <a:t>(1)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籌備會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85800" y="762963"/>
            <a:ext cx="4339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一</a:t>
            </a:r>
            <a:r>
              <a:rPr lang="zh-TW" altLang="en-US" dirty="0" smtClean="0">
                <a:latin typeface="標楷體"/>
                <a:ea typeface="標楷體"/>
              </a:rPr>
              <a:t>、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開會相關資訊一定要完整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!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橢圓 3"/>
          <p:cNvSpPr/>
          <p:nvPr/>
        </p:nvSpPr>
        <p:spPr bwMode="auto">
          <a:xfrm>
            <a:off x="6481782" y="1475656"/>
            <a:ext cx="1042546" cy="801216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6114520" y="4437112"/>
            <a:ext cx="1504735" cy="801216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1579410" y="1475656"/>
            <a:ext cx="1214167" cy="101724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1356568" y="4437112"/>
            <a:ext cx="1504735" cy="80121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6" name="直線單箭頭接點 5"/>
          <p:cNvCxnSpPr>
            <a:stCxn id="12" idx="4"/>
            <a:endCxn id="13" idx="0"/>
          </p:cNvCxnSpPr>
          <p:nvPr/>
        </p:nvCxnSpPr>
        <p:spPr bwMode="auto">
          <a:xfrm flipH="1">
            <a:off x="2108936" y="2492896"/>
            <a:ext cx="77558" cy="19442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線單箭頭接點 15"/>
          <p:cNvCxnSpPr>
            <a:stCxn id="4" idx="4"/>
            <a:endCxn id="11" idx="0"/>
          </p:cNvCxnSpPr>
          <p:nvPr/>
        </p:nvCxnSpPr>
        <p:spPr bwMode="auto">
          <a:xfrm flipH="1">
            <a:off x="6866888" y="2276872"/>
            <a:ext cx="136167" cy="21602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矩形 14"/>
          <p:cNvSpPr/>
          <p:nvPr/>
        </p:nvSpPr>
        <p:spPr bwMode="auto">
          <a:xfrm>
            <a:off x="3089742" y="1540644"/>
            <a:ext cx="2778402" cy="1096268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004958" y="4563653"/>
            <a:ext cx="2863186" cy="377515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21" name="直線單箭頭接點 20"/>
          <p:cNvCxnSpPr>
            <a:stCxn id="15" idx="2"/>
            <a:endCxn id="20" idx="0"/>
          </p:cNvCxnSpPr>
          <p:nvPr/>
        </p:nvCxnSpPr>
        <p:spPr bwMode="auto">
          <a:xfrm flipH="1">
            <a:off x="4436551" y="2636912"/>
            <a:ext cx="42392" cy="19267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dash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文字方塊 18"/>
          <p:cNvSpPr txBox="1"/>
          <p:nvPr/>
        </p:nvSpPr>
        <p:spPr>
          <a:xfrm>
            <a:off x="0" y="2910806"/>
            <a:ext cx="2339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時間格式</a:t>
            </a:r>
            <a:r>
              <a:rPr lang="zh-TW" altLang="en-US" sz="18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要</a:t>
            </a:r>
            <a:r>
              <a:rPr lang="zh-TW" altLang="en-US" sz="1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依照年、月</a:t>
            </a:r>
            <a:r>
              <a:rPr lang="zh-TW" altLang="en-US" sz="18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、</a:t>
            </a:r>
            <a:r>
              <a:rPr lang="zh-TW" altLang="en-US" sz="1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日</a:t>
            </a:r>
            <a:r>
              <a:rPr lang="zh-TW" altLang="en-US" sz="18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、</a:t>
            </a:r>
            <a:r>
              <a:rPr lang="zh-TW" altLang="en-US" sz="1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時</a:t>
            </a:r>
            <a:r>
              <a:rPr lang="zh-TW" altLang="en-US" sz="18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、</a:t>
            </a:r>
            <a:r>
              <a:rPr lang="zh-TW" altLang="en-US" sz="1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分</a:t>
            </a:r>
            <a:endParaRPr lang="en-US" altLang="zh-TW" sz="18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18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來</a:t>
            </a:r>
            <a:r>
              <a:rPr lang="zh-TW" altLang="en-US" sz="1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輸入</a:t>
            </a:r>
            <a:r>
              <a:rPr lang="zh-TW" altLang="en-US" sz="1800" b="1" dirty="0" smtClean="0">
                <a:solidFill>
                  <a:srgbClr val="FF0000"/>
                </a:solidFill>
                <a:latin typeface="標楷體"/>
                <a:ea typeface="標楷體"/>
              </a:rPr>
              <a:t>。</a:t>
            </a:r>
            <a:endParaRPr lang="en-US" altLang="zh-TW" sz="18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endParaRPr lang="en-US" altLang="zh-TW" sz="18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1800" b="1" dirty="0" smtClean="0">
                <a:latin typeface="標楷體" pitchFamily="65" charset="-120"/>
                <a:ea typeface="標楷體" pitchFamily="65" charset="-120"/>
              </a:rPr>
              <a:t>例</a:t>
            </a:r>
            <a:r>
              <a:rPr lang="en-US" altLang="zh-TW" sz="1800" b="1" dirty="0" smtClean="0">
                <a:latin typeface="標楷體" pitchFamily="65" charset="-120"/>
                <a:ea typeface="標楷體" pitchFamily="65" charset="-120"/>
              </a:rPr>
              <a:t>:</a:t>
            </a:r>
          </a:p>
          <a:p>
            <a:r>
              <a:rPr lang="en-US" altLang="zh-TW" sz="1800" b="1" u="heavy" dirty="0" smtClean="0">
                <a:latin typeface="標楷體" pitchFamily="65" charset="-120"/>
                <a:ea typeface="標楷體" pitchFamily="65" charset="-120"/>
              </a:rPr>
              <a:t>2014/11/25</a:t>
            </a:r>
          </a:p>
          <a:p>
            <a:r>
              <a:rPr lang="en-US" altLang="zh-TW" sz="1800" b="1" u="heavy" dirty="0" smtClean="0">
                <a:latin typeface="標楷體" pitchFamily="65" charset="-120"/>
                <a:ea typeface="標楷體" pitchFamily="65" charset="-120"/>
              </a:rPr>
              <a:t>PM 5:00</a:t>
            </a:r>
            <a:endParaRPr lang="zh-TW" altLang="en-US" sz="1800" b="1" u="heavy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356568" y="5428912"/>
            <a:ext cx="233975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DAA600"/>
                </a:solidFill>
                <a:latin typeface="標楷體" pitchFamily="65" charset="-120"/>
                <a:ea typeface="標楷體" pitchFamily="65" charset="-120"/>
              </a:rPr>
              <a:t>地點</a:t>
            </a:r>
            <a:r>
              <a:rPr lang="zh-TW" altLang="en-US" sz="1800" b="1" dirty="0" smtClean="0">
                <a:solidFill>
                  <a:srgbClr val="DAA600"/>
                </a:solidFill>
                <a:latin typeface="標楷體"/>
                <a:ea typeface="標楷體"/>
              </a:rPr>
              <a:t>、主席</a:t>
            </a:r>
            <a:r>
              <a:rPr lang="en-US" altLang="zh-TW" sz="1800" b="1" dirty="0" smtClean="0">
                <a:solidFill>
                  <a:srgbClr val="DAA600"/>
                </a:solidFill>
                <a:latin typeface="標楷體"/>
                <a:ea typeface="標楷體"/>
              </a:rPr>
              <a:t>(</a:t>
            </a:r>
            <a:r>
              <a:rPr lang="zh-TW" altLang="en-US" sz="1800" b="1" dirty="0" smtClean="0">
                <a:solidFill>
                  <a:srgbClr val="DAA600"/>
                </a:solidFill>
                <a:latin typeface="標楷體"/>
                <a:ea typeface="標楷體"/>
              </a:rPr>
              <a:t>執秘</a:t>
            </a:r>
            <a:r>
              <a:rPr lang="en-US" altLang="zh-TW" sz="1800" b="1" dirty="0" smtClean="0">
                <a:solidFill>
                  <a:srgbClr val="DAA600"/>
                </a:solidFill>
                <a:latin typeface="標楷體"/>
                <a:ea typeface="標楷體"/>
              </a:rPr>
              <a:t>)</a:t>
            </a:r>
            <a:r>
              <a:rPr lang="zh-TW" altLang="en-US" sz="1800" b="1" dirty="0" smtClean="0">
                <a:solidFill>
                  <a:srgbClr val="DAA600"/>
                </a:solidFill>
                <a:latin typeface="標楷體"/>
                <a:ea typeface="標楷體"/>
              </a:rPr>
              <a:t>資訊都要打完整</a:t>
            </a:r>
            <a:r>
              <a:rPr lang="en-US" altLang="zh-TW" sz="1800" b="1" dirty="0" smtClean="0">
                <a:solidFill>
                  <a:srgbClr val="DAA600"/>
                </a:solidFill>
                <a:latin typeface="標楷體"/>
                <a:ea typeface="標楷體"/>
              </a:rPr>
              <a:t>!</a:t>
            </a:r>
            <a:endParaRPr lang="zh-TW" altLang="en-US" sz="1800" b="1" dirty="0">
              <a:solidFill>
                <a:srgbClr val="DAA6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776765" y="439797"/>
            <a:ext cx="233975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開會前</a:t>
            </a:r>
            <a:r>
              <a:rPr lang="zh-TW" altLang="en-US" sz="1800" b="1" dirty="0" smtClean="0">
                <a:solidFill>
                  <a:srgbClr val="0070C0"/>
                </a:solidFill>
                <a:latin typeface="標楷體"/>
                <a:ea typeface="標楷體"/>
              </a:rPr>
              <a:t>，要先決定這場會議的記錄是誰</a:t>
            </a:r>
            <a:endParaRPr lang="zh-TW" altLang="en-US" sz="1800" b="1" dirty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27" name="矩形 26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矩形 27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活動前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712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459" y="1340768"/>
            <a:ext cx="6486525" cy="2886075"/>
          </a:xfrm>
          <a:prstGeom prst="rect">
            <a:avLst/>
          </a:prstGeom>
          <a:noFill/>
          <a:ln w="38100">
            <a:solidFill>
              <a:srgbClr val="92D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263080" y="131664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>
                <a:latin typeface="標楷體" pitchFamily="65" charset="-120"/>
                <a:ea typeface="標楷體" pitchFamily="65" charset="-120"/>
              </a:rPr>
              <a:t>(1)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籌備會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2471" y="762963"/>
            <a:ext cx="6186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二</a:t>
            </a:r>
            <a:r>
              <a:rPr lang="zh-TW" altLang="en-US" dirty="0" smtClean="0">
                <a:latin typeface="標楷體"/>
                <a:ea typeface="標楷體"/>
              </a:rPr>
              <a:t>、標題採用</a:t>
            </a:r>
            <a:r>
              <a:rPr lang="zh-TW" altLang="en-US" b="1" dirty="0" smtClean="0">
                <a:solidFill>
                  <a:srgbClr val="FF0000"/>
                </a:solidFill>
                <a:latin typeface="標楷體"/>
                <a:ea typeface="標楷體"/>
              </a:rPr>
              <a:t>階梯式條列</a:t>
            </a:r>
            <a:r>
              <a:rPr lang="zh-TW" altLang="en-US" dirty="0" smtClean="0">
                <a:latin typeface="標楷體"/>
                <a:ea typeface="標楷體"/>
              </a:rPr>
              <a:t>、內文要詳細清楚</a:t>
            </a:r>
            <a:r>
              <a:rPr lang="en-US" altLang="zh-TW" dirty="0" smtClean="0">
                <a:latin typeface="標楷體"/>
                <a:ea typeface="標楷體"/>
              </a:rPr>
              <a:t>!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096" y="4437112"/>
            <a:ext cx="5429250" cy="2286000"/>
          </a:xfrm>
          <a:prstGeom prst="rect">
            <a:avLst/>
          </a:prstGeom>
          <a:noFill/>
          <a:ln w="38100">
            <a:solidFill>
              <a:srgbClr val="92D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 bwMode="auto">
          <a:xfrm>
            <a:off x="1403648" y="1340768"/>
            <a:ext cx="720080" cy="1872208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763688" y="4459064"/>
            <a:ext cx="576064" cy="1994272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12" name="直線單箭頭接點 11"/>
          <p:cNvCxnSpPr>
            <a:stCxn id="10" idx="2"/>
            <a:endCxn id="11" idx="0"/>
          </p:cNvCxnSpPr>
          <p:nvPr/>
        </p:nvCxnSpPr>
        <p:spPr bwMode="auto">
          <a:xfrm>
            <a:off x="1763688" y="3212976"/>
            <a:ext cx="288032" cy="12460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文字方塊 15"/>
          <p:cNvSpPr txBox="1"/>
          <p:nvPr/>
        </p:nvSpPr>
        <p:spPr>
          <a:xfrm>
            <a:off x="5688371" y="1953706"/>
            <a:ext cx="211416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DAA600"/>
                </a:solidFill>
                <a:latin typeface="標楷體" pitchFamily="65" charset="-120"/>
                <a:ea typeface="標楷體" pitchFamily="65" charset="-120"/>
              </a:rPr>
              <a:t>要採用階梯式條列</a:t>
            </a:r>
            <a:r>
              <a:rPr lang="zh-TW" altLang="en-US" sz="1800" b="1" dirty="0" smtClean="0">
                <a:solidFill>
                  <a:srgbClr val="DAA600"/>
                </a:solidFill>
                <a:latin typeface="標楷體"/>
                <a:ea typeface="標楷體"/>
              </a:rPr>
              <a:t>，</a:t>
            </a:r>
            <a:endParaRPr lang="en-US" altLang="zh-TW" sz="1800" b="1" dirty="0" smtClean="0">
              <a:solidFill>
                <a:srgbClr val="DAA600"/>
              </a:solidFill>
              <a:latin typeface="標楷體"/>
              <a:ea typeface="標楷體"/>
            </a:endParaRPr>
          </a:p>
          <a:p>
            <a:r>
              <a:rPr lang="zh-TW" altLang="en-US" sz="1800" b="1" dirty="0">
                <a:solidFill>
                  <a:srgbClr val="DAA600"/>
                </a:solidFill>
                <a:latin typeface="標楷體" pitchFamily="65" charset="-120"/>
                <a:ea typeface="標楷體" pitchFamily="65" charset="-120"/>
              </a:rPr>
              <a:t>格式</a:t>
            </a:r>
            <a:r>
              <a:rPr lang="zh-TW" altLang="en-US" sz="1800" b="1" dirty="0" smtClean="0">
                <a:solidFill>
                  <a:srgbClr val="DAA600"/>
                </a:solidFill>
                <a:latin typeface="標楷體" pitchFamily="65" charset="-120"/>
                <a:ea typeface="標楷體" pitchFamily="65" charset="-120"/>
              </a:rPr>
              <a:t>才會清楚分明</a:t>
            </a:r>
            <a:r>
              <a:rPr lang="zh-TW" altLang="en-US" sz="1800" b="1" dirty="0" smtClean="0">
                <a:solidFill>
                  <a:srgbClr val="DAA600"/>
                </a:solidFill>
                <a:latin typeface="標楷體"/>
                <a:ea typeface="標楷體"/>
              </a:rPr>
              <a:t>。</a:t>
            </a:r>
            <a:endParaRPr lang="zh-TW" altLang="en-US" sz="1800" b="1" dirty="0">
              <a:solidFill>
                <a:srgbClr val="DAA6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8" name="橢圓 17"/>
          <p:cNvSpPr/>
          <p:nvPr/>
        </p:nvSpPr>
        <p:spPr bwMode="auto">
          <a:xfrm>
            <a:off x="3384822" y="5317852"/>
            <a:ext cx="2541605" cy="262260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926427" y="5158933"/>
            <a:ext cx="273630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嗯</a:t>
            </a:r>
            <a:r>
              <a:rPr lang="en-US" altLang="zh-TW" sz="1800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?</a:t>
            </a:r>
          </a:p>
          <a:p>
            <a:r>
              <a:rPr lang="zh-TW" altLang="en-US" sz="1800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這是哪一年的移地訓練</a:t>
            </a:r>
            <a:r>
              <a:rPr lang="en-US" altLang="zh-TW" sz="1800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??</a:t>
            </a:r>
            <a:endParaRPr lang="zh-TW" altLang="en-US" sz="1800" b="1" dirty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23" name="直線接點 22"/>
          <p:cNvCxnSpPr/>
          <p:nvPr/>
        </p:nvCxnSpPr>
        <p:spPr bwMode="auto">
          <a:xfrm>
            <a:off x="2894473" y="5805264"/>
            <a:ext cx="196555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文字方塊 29"/>
          <p:cNvSpPr txBox="1"/>
          <p:nvPr/>
        </p:nvSpPr>
        <p:spPr>
          <a:xfrm>
            <a:off x="4690153" y="5978593"/>
            <a:ext cx="27363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地址是</a:t>
            </a:r>
            <a:r>
              <a:rPr lang="en-US" altLang="zh-TW" sz="1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…?</a:t>
            </a:r>
          </a:p>
        </p:txBody>
      </p:sp>
      <p:cxnSp>
        <p:nvCxnSpPr>
          <p:cNvPr id="31" name="直線單箭頭接點 30"/>
          <p:cNvCxnSpPr/>
          <p:nvPr/>
        </p:nvCxnSpPr>
        <p:spPr bwMode="auto">
          <a:xfrm>
            <a:off x="3860281" y="5805263"/>
            <a:ext cx="795344" cy="28803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線單箭頭接點 16"/>
          <p:cNvCxnSpPr>
            <a:endCxn id="16" idx="1"/>
          </p:cNvCxnSpPr>
          <p:nvPr/>
        </p:nvCxnSpPr>
        <p:spPr bwMode="auto">
          <a:xfrm>
            <a:off x="2123728" y="2160761"/>
            <a:ext cx="3564643" cy="1161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4" name="群組 23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25" name="矩形 24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矩形 25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活動前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3579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63080" y="131664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>
                <a:latin typeface="標楷體" pitchFamily="65" charset="-120"/>
                <a:ea typeface="標楷體" pitchFamily="65" charset="-120"/>
              </a:rPr>
              <a:t>(1)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籌備會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0803" y="762963"/>
            <a:ext cx="710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三</a:t>
            </a:r>
            <a:r>
              <a:rPr lang="zh-TW" altLang="en-US" dirty="0" smtClean="0">
                <a:latin typeface="標楷體"/>
                <a:ea typeface="標楷體"/>
              </a:rPr>
              <a:t>、下方</a:t>
            </a:r>
            <a:r>
              <a:rPr lang="zh-TW" altLang="en-US" dirty="0">
                <a:latin typeface="標楷體"/>
                <a:ea typeface="標楷體"/>
              </a:rPr>
              <a:t>執</a:t>
            </a:r>
            <a:r>
              <a:rPr lang="zh-TW" altLang="en-US" dirty="0" smtClean="0">
                <a:latin typeface="標楷體"/>
                <a:ea typeface="標楷體"/>
              </a:rPr>
              <a:t>秘和記錄的簽名處，要本人</a:t>
            </a:r>
            <a:r>
              <a:rPr lang="zh-TW" altLang="en-US" dirty="0">
                <a:latin typeface="標楷體"/>
                <a:ea typeface="標楷體"/>
              </a:rPr>
              <a:t>的</a:t>
            </a:r>
            <a:r>
              <a:rPr lang="zh-TW" altLang="en-US" dirty="0" smtClean="0">
                <a:latin typeface="標楷體"/>
                <a:ea typeface="標楷體"/>
              </a:rPr>
              <a:t>親筆簽名</a:t>
            </a:r>
            <a:r>
              <a:rPr lang="en-US" altLang="zh-TW" dirty="0" smtClean="0">
                <a:latin typeface="標楷體"/>
                <a:ea typeface="標楷體"/>
              </a:rPr>
              <a:t>!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835" y="1340768"/>
            <a:ext cx="6505575" cy="2476500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73" y="4365104"/>
            <a:ext cx="6057900" cy="1447800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橢圓 11"/>
          <p:cNvSpPr/>
          <p:nvPr/>
        </p:nvSpPr>
        <p:spPr bwMode="auto">
          <a:xfrm>
            <a:off x="2411760" y="3016052"/>
            <a:ext cx="1504735" cy="80121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5652120" y="3015072"/>
            <a:ext cx="1504735" cy="80121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" name="流程圖: 匯合連接點 1"/>
          <p:cNvSpPr/>
          <p:nvPr/>
        </p:nvSpPr>
        <p:spPr bwMode="auto">
          <a:xfrm>
            <a:off x="2508622" y="5301208"/>
            <a:ext cx="655505" cy="470396"/>
          </a:xfrm>
          <a:prstGeom prst="flowChartSummingJunction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104498" y="4918650"/>
            <a:ext cx="2526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不要在簽名欄位打字</a:t>
            </a:r>
            <a:r>
              <a:rPr lang="en-US" altLang="zh-TW" sz="1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!!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3491880" y="2659358"/>
            <a:ext cx="2526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簽名欄位要保持空白</a:t>
            </a:r>
            <a:r>
              <a:rPr lang="en-US" altLang="zh-TW" sz="1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!!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19" name="矩形 18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矩形 19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活動前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6442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80" y="131664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行</a:t>
            </a:r>
            <a:r>
              <a:rPr lang="zh-TW" altLang="en-US" sz="3600" dirty="0">
                <a:latin typeface="標楷體" pitchFamily="65" charset="-120"/>
                <a:ea typeface="標楷體" pitchFamily="65" charset="-120"/>
              </a:rPr>
              <a:t>前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會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31640" y="762963"/>
            <a:ext cx="66479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大家先比較一下這兩個不同活動的行前會資料</a:t>
            </a:r>
            <a:r>
              <a:rPr lang="zh-TW" altLang="en-US" dirty="0" smtClean="0">
                <a:latin typeface="標楷體"/>
                <a:ea typeface="標楷體"/>
              </a:rPr>
              <a:t>，</a:t>
            </a:r>
            <a:endParaRPr lang="en-US" altLang="zh-TW" dirty="0" smtClean="0">
              <a:latin typeface="標楷體"/>
              <a:ea typeface="標楷體"/>
            </a:endParaRPr>
          </a:p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說說看它們之間的差異</a:t>
            </a:r>
            <a:r>
              <a:rPr lang="zh-TW" altLang="en-US" dirty="0" smtClean="0">
                <a:latin typeface="標楷體"/>
                <a:ea typeface="標楷體"/>
              </a:rPr>
              <a:t> </a:t>
            </a:r>
            <a:r>
              <a:rPr lang="en-US" altLang="zh-TW" dirty="0" smtClean="0">
                <a:latin typeface="標楷體"/>
                <a:ea typeface="標楷體"/>
              </a:rPr>
              <a:t>?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86196"/>
            <a:ext cx="3762375" cy="5172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24" y="1586196"/>
            <a:ext cx="3781425" cy="516255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10" name="矩形 9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矩形 10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活動前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712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 1"/>
          <p:cNvSpPr txBox="1">
            <a:spLocks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/>
            <a:r>
              <a:rPr kumimoji="0" lang="zh-TW" altLang="en-US" sz="44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目錄</a:t>
            </a:r>
          </a:p>
        </p:txBody>
      </p:sp>
      <p:sp>
        <p:nvSpPr>
          <p:cNvPr id="3075" name="內容版面配置區 2"/>
          <p:cNvSpPr txBox="1">
            <a:spLocks/>
          </p:cNvSpPr>
          <p:nvPr/>
        </p:nvSpPr>
        <p:spPr bwMode="auto">
          <a:xfrm>
            <a:off x="1547664" y="2348880"/>
            <a:ext cx="6552728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0" lang="en-US" altLang="zh-TW" sz="3200" dirty="0">
                <a:latin typeface="標楷體" pitchFamily="65" charset="-120"/>
                <a:ea typeface="標楷體" pitchFamily="65" charset="-120"/>
              </a:rPr>
              <a:t>1.</a:t>
            </a:r>
            <a:r>
              <a:rPr kumimoji="0" lang="zh-TW" altLang="en-US" sz="3200" dirty="0">
                <a:latin typeface="標楷體" pitchFamily="65" charset="-120"/>
                <a:ea typeface="標楷體" pitchFamily="65" charset="-120"/>
              </a:rPr>
              <a:t>活動執秘是什麼</a:t>
            </a:r>
            <a:r>
              <a:rPr kumimoji="0" lang="en-US" altLang="zh-TW" sz="3200" dirty="0">
                <a:latin typeface="標楷體" pitchFamily="65" charset="-120"/>
                <a:ea typeface="標楷體" pitchFamily="65" charset="-120"/>
              </a:rPr>
              <a:t>? </a:t>
            </a:r>
            <a:r>
              <a:rPr kumimoji="0" lang="zh-TW" altLang="en-US" sz="3200" dirty="0">
                <a:latin typeface="標楷體" pitchFamily="65" charset="-120"/>
                <a:ea typeface="標楷體" pitchFamily="65" charset="-120"/>
              </a:rPr>
              <a:t>任務有哪些</a:t>
            </a:r>
            <a:r>
              <a:rPr kumimoji="0" lang="en-US" altLang="zh-TW" sz="3200" dirty="0">
                <a:latin typeface="標楷體" pitchFamily="65" charset="-120"/>
                <a:ea typeface="標楷體" pitchFamily="65" charset="-120"/>
              </a:rPr>
              <a:t>?</a:t>
            </a:r>
          </a:p>
          <a:p>
            <a:pPr eaLnBrk="1" hangingPunct="1">
              <a:spcBef>
                <a:spcPct val="20000"/>
              </a:spcBef>
            </a:pPr>
            <a:r>
              <a:rPr kumimoji="0" lang="en-US" altLang="zh-TW" sz="3200" dirty="0">
                <a:latin typeface="標楷體" pitchFamily="65" charset="-120"/>
                <a:ea typeface="標楷體" pitchFamily="65" charset="-120"/>
              </a:rPr>
              <a:t>2.</a:t>
            </a:r>
            <a:r>
              <a:rPr kumimoji="0" lang="zh-TW" altLang="en-US" sz="3200" dirty="0">
                <a:latin typeface="標楷體" pitchFamily="65" charset="-120"/>
                <a:ea typeface="標楷體" pitchFamily="65" charset="-120"/>
              </a:rPr>
              <a:t>應該要注意的事情是</a:t>
            </a:r>
            <a:r>
              <a:rPr kumimoji="0" lang="en-US" altLang="zh-TW" sz="3200" dirty="0">
                <a:latin typeface="標楷體" pitchFamily="65" charset="-120"/>
                <a:ea typeface="標楷體" pitchFamily="65" charset="-120"/>
              </a:rPr>
              <a:t>?</a:t>
            </a:r>
          </a:p>
          <a:p>
            <a:pPr eaLnBrk="1" hangingPunct="1">
              <a:spcBef>
                <a:spcPct val="20000"/>
              </a:spcBef>
            </a:pPr>
            <a:r>
              <a:rPr kumimoji="0" lang="en-US" altLang="zh-TW" sz="3200" dirty="0">
                <a:latin typeface="標楷體" pitchFamily="65" charset="-120"/>
                <a:ea typeface="標楷體" pitchFamily="65" charset="-120"/>
              </a:rPr>
              <a:t>3.</a:t>
            </a:r>
            <a:r>
              <a:rPr kumimoji="0" lang="zh-TW" altLang="en-US" sz="3200" dirty="0">
                <a:latin typeface="標楷體" pitchFamily="65" charset="-120"/>
                <a:ea typeface="標楷體" pitchFamily="65" charset="-120"/>
              </a:rPr>
              <a:t>大家常常會遇到的問題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80" y="131664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行</a:t>
            </a:r>
            <a:r>
              <a:rPr lang="zh-TW" altLang="en-US" sz="3600" dirty="0">
                <a:latin typeface="標楷體" pitchFamily="65" charset="-120"/>
                <a:ea typeface="標楷體" pitchFamily="65" charset="-120"/>
              </a:rPr>
              <a:t>前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會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80" y="1916833"/>
            <a:ext cx="3871284" cy="4032448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986" y="2499542"/>
            <a:ext cx="4686300" cy="2867025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562739" y="762963"/>
            <a:ext cx="41857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一</a:t>
            </a:r>
            <a:r>
              <a:rPr lang="zh-TW" altLang="en-US" dirty="0" smtClean="0">
                <a:latin typeface="標楷體"/>
                <a:ea typeface="標楷體"/>
              </a:rPr>
              <a:t>、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確認活動的準備是否完全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活動流程的最後確認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</a:p>
          <a:p>
            <a:pPr algn="ctr"/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6300191" y="3026396"/>
            <a:ext cx="720081" cy="47461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804248" y="5634662"/>
            <a:ext cx="168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錯別字要注意</a:t>
            </a:r>
            <a:r>
              <a:rPr lang="en-US" altLang="zh-TW" sz="1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!</a:t>
            </a:r>
          </a:p>
          <a:p>
            <a:r>
              <a:rPr lang="zh-TW" altLang="en-US" sz="1800" b="1" dirty="0" smtClean="0">
                <a:solidFill>
                  <a:srgbClr val="FF0000"/>
                </a:solidFill>
                <a:latin typeface="標楷體"/>
                <a:ea typeface="標楷體"/>
              </a:rPr>
              <a:t>建</a:t>
            </a:r>
            <a:r>
              <a:rPr lang="en-US" altLang="zh-TW" sz="1800" b="1" dirty="0" smtClean="0">
                <a:solidFill>
                  <a:srgbClr val="FF0000"/>
                </a:solidFill>
                <a:latin typeface="標楷體"/>
                <a:ea typeface="標楷體"/>
              </a:rPr>
              <a:t>〝</a:t>
            </a:r>
            <a:r>
              <a:rPr lang="zh-TW" altLang="en-US" sz="1800" b="1" dirty="0" smtClean="0">
                <a:solidFill>
                  <a:srgbClr val="FF0000"/>
                </a:solidFill>
                <a:latin typeface="標楷體"/>
                <a:ea typeface="標楷體"/>
              </a:rPr>
              <a:t>工</a:t>
            </a:r>
            <a:r>
              <a:rPr lang="en-US" altLang="zh-TW" sz="1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〞</a:t>
            </a:r>
            <a:r>
              <a:rPr lang="zh-TW" altLang="en-US" sz="1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校區</a:t>
            </a:r>
            <a:endParaRPr lang="en-US" altLang="zh-TW" sz="18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8" name="直線單箭頭接點 7"/>
          <p:cNvCxnSpPr>
            <a:stCxn id="6" idx="4"/>
            <a:endCxn id="7" idx="0"/>
          </p:cNvCxnSpPr>
          <p:nvPr/>
        </p:nvCxnSpPr>
        <p:spPr bwMode="auto">
          <a:xfrm>
            <a:off x="6660232" y="3501008"/>
            <a:ext cx="988654" cy="2133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群組 8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10" name="矩形 9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矩形 10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活動前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9085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80" y="131664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行</a:t>
            </a:r>
            <a:r>
              <a:rPr lang="zh-TW" altLang="en-US" sz="3600" dirty="0">
                <a:latin typeface="標楷體" pitchFamily="65" charset="-120"/>
                <a:ea typeface="標楷體" pitchFamily="65" charset="-120"/>
              </a:rPr>
              <a:t>前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會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76872"/>
            <a:ext cx="4476750" cy="2495550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128" y="2829322"/>
            <a:ext cx="3133725" cy="1390650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562738" y="762963"/>
            <a:ext cx="41857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二</a:t>
            </a:r>
            <a:r>
              <a:rPr lang="zh-TW" altLang="en-US" dirty="0" smtClean="0">
                <a:latin typeface="標楷體"/>
                <a:ea typeface="標楷體"/>
              </a:rPr>
              <a:t>、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確認活動的準備是否完全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活動流程的最後確認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</a:p>
          <a:p>
            <a:pPr algn="ctr"/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71600" y="5807005"/>
            <a:ext cx="546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00B050"/>
                </a:solidFill>
                <a:latin typeface="標楷體"/>
                <a:ea typeface="標楷體"/>
              </a:rPr>
              <a:t>確認工作人員分配之工作、了解活動準備的最後狀態</a:t>
            </a:r>
            <a:endParaRPr lang="en-US" altLang="zh-TW" sz="1800" b="1" dirty="0" smtClean="0">
              <a:solidFill>
                <a:srgbClr val="00B050"/>
              </a:solidFill>
              <a:latin typeface="標楷體"/>
              <a:ea typeface="標楷體"/>
            </a:endParaRPr>
          </a:p>
        </p:txBody>
      </p:sp>
      <p:cxnSp>
        <p:nvCxnSpPr>
          <p:cNvPr id="8" name="直線單箭頭接點 7"/>
          <p:cNvCxnSpPr>
            <a:stCxn id="3075" idx="2"/>
            <a:endCxn id="7" idx="0"/>
          </p:cNvCxnSpPr>
          <p:nvPr/>
        </p:nvCxnSpPr>
        <p:spPr bwMode="auto">
          <a:xfrm flipH="1">
            <a:off x="3706162" y="4219972"/>
            <a:ext cx="3476829" cy="158703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線單箭頭接點 21"/>
          <p:cNvCxnSpPr>
            <a:stCxn id="3074" idx="2"/>
            <a:endCxn id="7" idx="0"/>
          </p:cNvCxnSpPr>
          <p:nvPr/>
        </p:nvCxnSpPr>
        <p:spPr bwMode="auto">
          <a:xfrm>
            <a:off x="2561903" y="4772422"/>
            <a:ext cx="1144259" cy="103458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群組 8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10" name="矩形 9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矩形 10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活動前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4519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43808" y="103931"/>
            <a:ext cx="3185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(3)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活動企劃書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31639" y="762963"/>
            <a:ext cx="66479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大家先比較一下這兩個不同活動的活動企劃書</a:t>
            </a:r>
            <a:r>
              <a:rPr lang="zh-TW" altLang="en-US" dirty="0" smtClean="0">
                <a:latin typeface="標楷體"/>
                <a:ea typeface="標楷體"/>
              </a:rPr>
              <a:t>，</a:t>
            </a:r>
            <a:endParaRPr lang="en-US" altLang="zh-TW" dirty="0" smtClean="0">
              <a:latin typeface="標楷體"/>
              <a:ea typeface="標楷體"/>
            </a:endParaRPr>
          </a:p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說說看它們之間的差異</a:t>
            </a:r>
            <a:r>
              <a:rPr lang="zh-TW" altLang="en-US" dirty="0" smtClean="0">
                <a:latin typeface="標楷體"/>
                <a:ea typeface="標楷體"/>
              </a:rPr>
              <a:t> </a:t>
            </a:r>
            <a:r>
              <a:rPr lang="en-US" altLang="zh-TW" dirty="0" smtClean="0">
                <a:latin typeface="標楷體"/>
                <a:ea typeface="標楷體"/>
              </a:rPr>
              <a:t>?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3387007" cy="4797648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44732"/>
            <a:ext cx="3640608" cy="4871856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7" name="矩形 6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矩形 7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活動前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712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628488"/>
            <a:ext cx="3456384" cy="4880924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652507"/>
            <a:ext cx="3437812" cy="4896948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843808" y="103931"/>
            <a:ext cx="3185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(3)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活動企劃書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85526" y="762963"/>
            <a:ext cx="63401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一</a:t>
            </a:r>
            <a:r>
              <a:rPr lang="zh-TW" altLang="en-US" dirty="0">
                <a:latin typeface="標楷體"/>
                <a:ea typeface="標楷體"/>
              </a:rPr>
              <a:t>、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目錄要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求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精簡扼要</a:t>
            </a:r>
            <a:r>
              <a:rPr lang="zh-TW" altLang="en-US" dirty="0" smtClean="0">
                <a:latin typeface="標楷體"/>
                <a:ea typeface="標楷體"/>
              </a:rPr>
              <a:t>，內文中有標題的地方</a:t>
            </a:r>
            <a:endParaRPr lang="en-US" altLang="zh-TW" dirty="0" smtClean="0">
              <a:latin typeface="標楷體"/>
              <a:ea typeface="標楷體"/>
            </a:endParaRPr>
          </a:p>
          <a:p>
            <a:pPr algn="ctr"/>
            <a:r>
              <a:rPr lang="zh-TW" altLang="en-US" dirty="0" smtClean="0">
                <a:latin typeface="標楷體"/>
                <a:ea typeface="標楷體"/>
              </a:rPr>
              <a:t>都要出現在目錄中</a:t>
            </a:r>
            <a:r>
              <a:rPr lang="en-US" altLang="zh-TW" dirty="0" smtClean="0">
                <a:latin typeface="標楷體"/>
                <a:ea typeface="標楷體"/>
              </a:rPr>
              <a:t>(</a:t>
            </a:r>
            <a:r>
              <a:rPr lang="zh-TW" altLang="en-US" dirty="0" smtClean="0">
                <a:latin typeface="標楷體"/>
                <a:ea typeface="標楷體"/>
              </a:rPr>
              <a:t>同樣採用</a:t>
            </a:r>
            <a:r>
              <a:rPr lang="zh-TW" altLang="en-US" b="1" u="heavy" dirty="0" smtClean="0">
                <a:solidFill>
                  <a:srgbClr val="FFC000"/>
                </a:solidFill>
                <a:latin typeface="標楷體"/>
                <a:ea typeface="標楷體"/>
              </a:rPr>
              <a:t>階梯式條列</a:t>
            </a:r>
            <a:r>
              <a:rPr lang="en-US" altLang="zh-TW" dirty="0" smtClean="0">
                <a:latin typeface="標楷體"/>
                <a:ea typeface="標楷體"/>
              </a:rPr>
              <a:t>)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683568" y="2215840"/>
            <a:ext cx="504056" cy="2581312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652120" y="2215840"/>
            <a:ext cx="576064" cy="1994272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8" name="直線單箭頭接點 7"/>
          <p:cNvCxnSpPr>
            <a:stCxn id="6" idx="3"/>
            <a:endCxn id="7" idx="1"/>
          </p:cNvCxnSpPr>
          <p:nvPr/>
        </p:nvCxnSpPr>
        <p:spPr bwMode="auto">
          <a:xfrm flipV="1">
            <a:off x="1187624" y="3212976"/>
            <a:ext cx="4464496" cy="2935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文字方塊 12"/>
          <p:cNvSpPr txBox="1"/>
          <p:nvPr/>
        </p:nvSpPr>
        <p:spPr>
          <a:xfrm>
            <a:off x="3249927" y="2566645"/>
            <a:ext cx="211416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FFC000"/>
                </a:solidFill>
                <a:latin typeface="標楷體" pitchFamily="65" charset="-120"/>
                <a:ea typeface="標楷體" pitchFamily="65" charset="-120"/>
              </a:rPr>
              <a:t>要採用階梯式條列</a:t>
            </a:r>
            <a:r>
              <a:rPr lang="zh-TW" altLang="en-US" sz="1800" b="1" dirty="0" smtClean="0">
                <a:solidFill>
                  <a:srgbClr val="FFC000"/>
                </a:solidFill>
                <a:latin typeface="標楷體"/>
                <a:ea typeface="標楷體"/>
              </a:rPr>
              <a:t>，</a:t>
            </a:r>
            <a:endParaRPr lang="en-US" altLang="zh-TW" sz="1800" b="1" dirty="0" smtClean="0">
              <a:solidFill>
                <a:srgbClr val="FFC000"/>
              </a:solidFill>
              <a:latin typeface="標楷體"/>
              <a:ea typeface="標楷體"/>
            </a:endParaRPr>
          </a:p>
          <a:p>
            <a:r>
              <a:rPr lang="zh-TW" altLang="en-US" sz="1800" b="1" dirty="0">
                <a:solidFill>
                  <a:srgbClr val="FFC000"/>
                </a:solidFill>
                <a:latin typeface="標楷體" pitchFamily="65" charset="-120"/>
                <a:ea typeface="標楷體" pitchFamily="65" charset="-120"/>
              </a:rPr>
              <a:t>格式</a:t>
            </a:r>
            <a:r>
              <a:rPr lang="zh-TW" altLang="en-US" sz="1800" b="1" dirty="0" smtClean="0">
                <a:solidFill>
                  <a:srgbClr val="FFC000"/>
                </a:solidFill>
                <a:latin typeface="標楷體" pitchFamily="65" charset="-120"/>
                <a:ea typeface="標楷體" pitchFamily="65" charset="-120"/>
              </a:rPr>
              <a:t>才會清楚分明</a:t>
            </a:r>
            <a:r>
              <a:rPr lang="zh-TW" altLang="en-US" sz="1800" b="1" dirty="0" smtClean="0">
                <a:solidFill>
                  <a:srgbClr val="FFC000"/>
                </a:solidFill>
                <a:latin typeface="標楷體"/>
                <a:ea typeface="標楷體"/>
              </a:rPr>
              <a:t>。</a:t>
            </a:r>
            <a:endParaRPr lang="zh-TW" altLang="en-US" sz="1800" b="1" dirty="0">
              <a:solidFill>
                <a:srgbClr val="FFC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6475910" y="1685795"/>
            <a:ext cx="1214167" cy="375053"/>
          </a:xfrm>
          <a:prstGeom prst="ellipse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sp>
        <p:nvSpPr>
          <p:cNvPr id="15" name="橢圓 14"/>
          <p:cNvSpPr/>
          <p:nvPr/>
        </p:nvSpPr>
        <p:spPr bwMode="auto">
          <a:xfrm>
            <a:off x="1475656" y="1593960"/>
            <a:ext cx="1385647" cy="466888"/>
          </a:xfrm>
          <a:prstGeom prst="ellipse">
            <a:avLst/>
          </a:prstGeom>
          <a:noFill/>
          <a:ln w="381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cxnSp>
        <p:nvCxnSpPr>
          <p:cNvPr id="16" name="直線單箭頭接點 15"/>
          <p:cNvCxnSpPr>
            <a:stCxn id="14" idx="2"/>
          </p:cNvCxnSpPr>
          <p:nvPr/>
        </p:nvCxnSpPr>
        <p:spPr bwMode="auto">
          <a:xfrm flipH="1" flipV="1">
            <a:off x="2861304" y="1827404"/>
            <a:ext cx="3614606" cy="4591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字方塊 16"/>
          <p:cNvSpPr txBox="1"/>
          <p:nvPr/>
        </p:nvSpPr>
        <p:spPr>
          <a:xfrm>
            <a:off x="3131840" y="5299518"/>
            <a:ext cx="3696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00B0F0"/>
                </a:solidFill>
                <a:latin typeface="標楷體" pitchFamily="65" charset="-120"/>
                <a:ea typeface="標楷體" pitchFamily="65" charset="-120"/>
              </a:rPr>
              <a:t>在頁首及頁尾的部分可以打上</a:t>
            </a:r>
            <a:r>
              <a:rPr lang="zh-TW" altLang="en-US" sz="1800" b="1" dirty="0">
                <a:solidFill>
                  <a:srgbClr val="00B0F0"/>
                </a:solidFill>
                <a:latin typeface="標楷體" pitchFamily="65" charset="-120"/>
                <a:ea typeface="標楷體" pitchFamily="65" charset="-120"/>
              </a:rPr>
              <a:t>活動的相關</a:t>
            </a:r>
            <a:r>
              <a:rPr lang="zh-TW" altLang="en-US" sz="1800" b="1" dirty="0" smtClean="0">
                <a:solidFill>
                  <a:srgbClr val="00B0F0"/>
                </a:solidFill>
                <a:latin typeface="標楷體" pitchFamily="65" charset="-120"/>
                <a:ea typeface="標楷體" pitchFamily="65" charset="-120"/>
              </a:rPr>
              <a:t>資訊</a:t>
            </a:r>
            <a:r>
              <a:rPr lang="zh-TW" altLang="en-US" sz="1800" b="1" dirty="0" smtClean="0">
                <a:solidFill>
                  <a:srgbClr val="00B0F0"/>
                </a:solidFill>
                <a:latin typeface="標楷體"/>
                <a:ea typeface="標楷體"/>
              </a:rPr>
              <a:t>，突顯活動的正式性。</a:t>
            </a:r>
            <a:endParaRPr lang="en-US" altLang="zh-TW" sz="1800" b="1" dirty="0" smtClean="0">
              <a:solidFill>
                <a:srgbClr val="00B0F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5" name="橢圓 24"/>
          <p:cNvSpPr/>
          <p:nvPr/>
        </p:nvSpPr>
        <p:spPr bwMode="auto">
          <a:xfrm>
            <a:off x="6462928" y="6023695"/>
            <a:ext cx="1214167" cy="375053"/>
          </a:xfrm>
          <a:prstGeom prst="ellipse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sp>
        <p:nvSpPr>
          <p:cNvPr id="26" name="橢圓 25"/>
          <p:cNvSpPr/>
          <p:nvPr/>
        </p:nvSpPr>
        <p:spPr bwMode="auto">
          <a:xfrm>
            <a:off x="1462674" y="5931860"/>
            <a:ext cx="1385647" cy="466888"/>
          </a:xfrm>
          <a:prstGeom prst="ellipse">
            <a:avLst/>
          </a:prstGeom>
          <a:noFill/>
          <a:ln w="381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27" name="直線單箭頭接點 26"/>
          <p:cNvCxnSpPr>
            <a:stCxn id="25" idx="2"/>
          </p:cNvCxnSpPr>
          <p:nvPr/>
        </p:nvCxnSpPr>
        <p:spPr bwMode="auto">
          <a:xfrm flipH="1" flipV="1">
            <a:off x="2848322" y="6165304"/>
            <a:ext cx="3614606" cy="4591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弧形箭號 (左彎) 22"/>
          <p:cNvSpPr/>
          <p:nvPr/>
        </p:nvSpPr>
        <p:spPr bwMode="auto">
          <a:xfrm>
            <a:off x="7812360" y="1873322"/>
            <a:ext cx="1090582" cy="4525426"/>
          </a:xfrm>
          <a:prstGeom prst="curvedLeftArrow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19" name="矩形 18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矩形 19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活動前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712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43808" y="103931"/>
            <a:ext cx="3185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(3)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活動企劃書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31244"/>
            <a:ext cx="3888432" cy="5192993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31244"/>
            <a:ext cx="3845968" cy="5195941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00524" y="762963"/>
            <a:ext cx="911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二</a:t>
            </a:r>
            <a:r>
              <a:rPr lang="zh-TW" altLang="en-US" dirty="0" smtClean="0">
                <a:latin typeface="標楷體"/>
                <a:ea typeface="標楷體"/>
              </a:rPr>
              <a:t>、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活動緣由</a:t>
            </a:r>
            <a:r>
              <a:rPr lang="zh-TW" altLang="en-US" dirty="0" smtClean="0">
                <a:latin typeface="標楷體"/>
                <a:ea typeface="標楷體"/>
              </a:rPr>
              <a:t>、宗旨、目標等要明確地列出來</a:t>
            </a:r>
            <a:r>
              <a:rPr lang="en-US" altLang="zh-TW" dirty="0" smtClean="0">
                <a:latin typeface="標楷體"/>
                <a:ea typeface="標楷體"/>
              </a:rPr>
              <a:t>(</a:t>
            </a:r>
            <a:r>
              <a:rPr lang="zh-TW" altLang="en-US" dirty="0" smtClean="0">
                <a:latin typeface="標楷體"/>
                <a:ea typeface="標楷體"/>
              </a:rPr>
              <a:t>依活動性質決定</a:t>
            </a:r>
            <a:r>
              <a:rPr lang="en-US" altLang="zh-TW" dirty="0" smtClean="0">
                <a:latin typeface="標楷體"/>
                <a:ea typeface="標楷體"/>
              </a:rPr>
              <a:t>)</a:t>
            </a:r>
            <a:r>
              <a:rPr lang="zh-TW" altLang="en-US" dirty="0" smtClean="0">
                <a:latin typeface="標楷體"/>
                <a:ea typeface="標楷體"/>
              </a:rPr>
              <a:t>。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8" name="矩形 7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矩形 8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活動前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38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43808" y="103931"/>
            <a:ext cx="3185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(3)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活動企劃書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299840"/>
            <a:ext cx="3841763" cy="5180559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101067" y="762963"/>
            <a:ext cx="5109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三</a:t>
            </a:r>
            <a:r>
              <a:rPr lang="zh-TW" altLang="en-US" dirty="0" smtClean="0">
                <a:latin typeface="標楷體"/>
                <a:ea typeface="標楷體"/>
              </a:rPr>
              <a:t>、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明確的工作人員組織表及分工</a:t>
            </a:r>
            <a:r>
              <a:rPr lang="zh-TW" altLang="en-US" dirty="0" smtClean="0">
                <a:latin typeface="標楷體"/>
                <a:ea typeface="標楷體"/>
              </a:rPr>
              <a:t>。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39552" y="1988840"/>
            <a:ext cx="3600400" cy="792088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cxnSp>
        <p:nvCxnSpPr>
          <p:cNvPr id="6" name="直線單箭頭接點 5"/>
          <p:cNvCxnSpPr>
            <a:stCxn id="5" idx="6"/>
          </p:cNvCxnSpPr>
          <p:nvPr/>
        </p:nvCxnSpPr>
        <p:spPr bwMode="auto">
          <a:xfrm>
            <a:off x="4139952" y="2384884"/>
            <a:ext cx="1008112" cy="720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字方塊 9"/>
          <p:cNvSpPr txBox="1"/>
          <p:nvPr/>
        </p:nvSpPr>
        <p:spPr>
          <a:xfrm>
            <a:off x="5166676" y="2272226"/>
            <a:ext cx="36528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00B050"/>
                </a:solidFill>
                <a:latin typeface="標楷體"/>
                <a:ea typeface="標楷體"/>
              </a:rPr>
              <a:t>組織表用圖來表示，簡單明瞭。</a:t>
            </a:r>
            <a:endParaRPr lang="zh-TW" altLang="en-US" sz="1800" b="1" dirty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392443" y="2928852"/>
            <a:ext cx="3600400" cy="1868299"/>
          </a:xfrm>
          <a:prstGeom prst="ellipse">
            <a:avLst/>
          </a:prstGeom>
          <a:noFill/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cxnSp>
        <p:nvCxnSpPr>
          <p:cNvPr id="13" name="直線單箭頭接點 12"/>
          <p:cNvCxnSpPr>
            <a:stCxn id="12" idx="6"/>
          </p:cNvCxnSpPr>
          <p:nvPr/>
        </p:nvCxnSpPr>
        <p:spPr bwMode="auto">
          <a:xfrm flipV="1">
            <a:off x="3992843" y="3396906"/>
            <a:ext cx="1008112" cy="4660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文字方塊 13"/>
          <p:cNvSpPr txBox="1"/>
          <p:nvPr/>
        </p:nvSpPr>
        <p:spPr>
          <a:xfrm>
            <a:off x="5019566" y="3243788"/>
            <a:ext cx="38729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FFC000"/>
                </a:solidFill>
                <a:latin typeface="標楷體"/>
                <a:ea typeface="標楷體"/>
              </a:rPr>
              <a:t>組織的工作內容要打清楚，條列分明。</a:t>
            </a:r>
            <a:endParaRPr lang="zh-TW" altLang="en-US" sz="1800" b="1" dirty="0">
              <a:solidFill>
                <a:srgbClr val="FFC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" name="橢圓 15"/>
          <p:cNvSpPr/>
          <p:nvPr/>
        </p:nvSpPr>
        <p:spPr bwMode="auto">
          <a:xfrm>
            <a:off x="544843" y="4813985"/>
            <a:ext cx="3600400" cy="1495335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cxnSp>
        <p:nvCxnSpPr>
          <p:cNvPr id="17" name="直線單箭頭接點 16"/>
          <p:cNvCxnSpPr>
            <a:stCxn id="16" idx="6"/>
          </p:cNvCxnSpPr>
          <p:nvPr/>
        </p:nvCxnSpPr>
        <p:spPr bwMode="auto">
          <a:xfrm flipV="1">
            <a:off x="4145243" y="4580939"/>
            <a:ext cx="1008112" cy="9807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文字方塊 17"/>
          <p:cNvSpPr txBox="1"/>
          <p:nvPr/>
        </p:nvSpPr>
        <p:spPr>
          <a:xfrm>
            <a:off x="5171966" y="4257773"/>
            <a:ext cx="387291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7030A0"/>
                </a:solidFill>
                <a:latin typeface="標楷體"/>
                <a:ea typeface="標楷體"/>
              </a:rPr>
              <a:t>工作人員名單要詳列清楚，也可以依情況分配額外的工作。</a:t>
            </a:r>
            <a:endParaRPr lang="zh-TW" altLang="en-US" sz="1800" b="1" dirty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22" name="矩形 21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矩形 2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活動前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6803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43808" y="103931"/>
            <a:ext cx="3185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(3)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活動企劃書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12776"/>
            <a:ext cx="3771900" cy="50958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35596"/>
            <a:ext cx="3781425" cy="50958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101067" y="762963"/>
            <a:ext cx="5109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四</a:t>
            </a:r>
            <a:r>
              <a:rPr lang="zh-TW" altLang="en-US" dirty="0" smtClean="0">
                <a:latin typeface="標楷體"/>
                <a:ea typeface="標楷體"/>
              </a:rPr>
              <a:t>、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活動資訊</a:t>
            </a:r>
            <a:r>
              <a:rPr lang="zh-TW" altLang="en-US" dirty="0" smtClean="0">
                <a:latin typeface="標楷體"/>
                <a:ea typeface="標楷體"/>
              </a:rPr>
              <a:t>、流程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要詳細列清楚</a:t>
            </a:r>
            <a:r>
              <a:rPr lang="zh-TW" altLang="en-US" dirty="0" smtClean="0">
                <a:latin typeface="標楷體"/>
                <a:ea typeface="標楷體"/>
              </a:rPr>
              <a:t>。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8" name="矩形 7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矩形 8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活動前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079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33517"/>
            <a:ext cx="3648116" cy="513089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843808" y="103931"/>
            <a:ext cx="3185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(3)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活動企劃書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330820"/>
            <a:ext cx="3645845" cy="513089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77474" y="762963"/>
            <a:ext cx="89562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五</a:t>
            </a:r>
            <a:r>
              <a:rPr lang="zh-TW" altLang="en-US" dirty="0" smtClean="0">
                <a:latin typeface="標楷體"/>
                <a:ea typeface="標楷體"/>
              </a:rPr>
              <a:t>、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在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估算活動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的經費時</a:t>
            </a:r>
            <a:r>
              <a:rPr lang="zh-TW" altLang="en-US" dirty="0" smtClean="0">
                <a:latin typeface="標楷體"/>
                <a:ea typeface="標楷體"/>
              </a:rPr>
              <a:t>，要詳列品名及用途</a:t>
            </a:r>
            <a:r>
              <a:rPr lang="en-US" altLang="zh-TW" dirty="0" smtClean="0">
                <a:latin typeface="標楷體"/>
                <a:ea typeface="標楷體"/>
              </a:rPr>
              <a:t>(</a:t>
            </a:r>
            <a:r>
              <a:rPr lang="zh-TW" altLang="en-US" dirty="0" smtClean="0">
                <a:latin typeface="標楷體"/>
                <a:ea typeface="標楷體"/>
              </a:rPr>
              <a:t>不可以浮誇虛報</a:t>
            </a:r>
            <a:r>
              <a:rPr lang="en-US" altLang="zh-TW" dirty="0" smtClean="0">
                <a:latin typeface="標楷體"/>
                <a:ea typeface="標楷體"/>
              </a:rPr>
              <a:t>)</a:t>
            </a:r>
            <a:r>
              <a:rPr lang="en-US" altLang="zh-TW" dirty="0">
                <a:latin typeface="標楷體"/>
                <a:ea typeface="標楷體"/>
              </a:rPr>
              <a:t>!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8" name="矩形 7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矩形 8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活動前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005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5" name="矩形 4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矩形 5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活動中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7" name="標題 1"/>
          <p:cNvSpPr txBox="1">
            <a:spLocks/>
          </p:cNvSpPr>
          <p:nvPr/>
        </p:nvSpPr>
        <p:spPr bwMode="auto">
          <a:xfrm>
            <a:off x="2195736" y="120863"/>
            <a:ext cx="5895198" cy="1032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zh-TW" altLang="en-US" sz="3600" dirty="0">
                <a:latin typeface="標楷體" pitchFamily="65" charset="-120"/>
                <a:ea typeface="標楷體" pitchFamily="65" charset="-120"/>
              </a:rPr>
              <a:t>活動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安排及其他注意事項</a:t>
            </a:r>
            <a:endParaRPr lang="zh-TW" altLang="en-US" sz="3600" dirty="0" smtClean="0">
              <a:ea typeface="新細明體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062793"/>
            <a:ext cx="3754944" cy="250329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" y="1120055"/>
            <a:ext cx="3805942" cy="253729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4077072"/>
            <a:ext cx="4464497" cy="248901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82" y="1120055"/>
            <a:ext cx="3811899" cy="253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12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活動中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5" name="內容版面配置區 3"/>
          <p:cNvSpPr txBox="1">
            <a:spLocks/>
          </p:cNvSpPr>
          <p:nvPr/>
        </p:nvSpPr>
        <p:spPr>
          <a:xfrm>
            <a:off x="684213" y="1052513"/>
            <a:ext cx="7772400" cy="4752975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一</a:t>
            </a:r>
            <a:r>
              <a:rPr lang="zh-TW" altLang="en-US" b="1" dirty="0" smtClean="0">
                <a:latin typeface="標楷體"/>
                <a:ea typeface="標楷體"/>
              </a:rPr>
              <a:t>、活動安排部份</a:t>
            </a:r>
            <a:endParaRPr lang="en-US" altLang="zh-TW" b="1" dirty="0" smtClean="0">
              <a:latin typeface="標楷體"/>
              <a:ea typeface="標楷體"/>
            </a:endParaRPr>
          </a:p>
          <a:p>
            <a:pPr marL="0" indent="0">
              <a:buFontTx/>
              <a:buNone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   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行程安排與人員任務分配都已經在籌備會完成，活動中只要確保所有行程都能如預期般順利進行</a:t>
            </a:r>
            <a:r>
              <a:rPr lang="zh-TW" altLang="en-US" sz="2400" dirty="0" smtClean="0">
                <a:latin typeface="標楷體"/>
                <a:ea typeface="標楷體"/>
              </a:rPr>
              <a:t>。</a:t>
            </a:r>
            <a:endParaRPr lang="en-US" altLang="zh-TW" sz="2400" dirty="0" smtClean="0">
              <a:latin typeface="標楷體"/>
              <a:ea typeface="標楷體"/>
            </a:endParaRPr>
          </a:p>
          <a:p>
            <a:pPr marL="0" indent="0">
              <a:buFontTx/>
              <a:buNone/>
            </a:pPr>
            <a:endParaRPr lang="en-US" altLang="zh-TW" sz="2400" b="1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FontTx/>
              <a:buNone/>
            </a:pPr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  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但是在活動中</a:t>
            </a:r>
            <a:r>
              <a:rPr lang="zh-TW" altLang="en-US" sz="2400" dirty="0" smtClean="0">
                <a:latin typeface="標楷體"/>
                <a:ea typeface="標楷體"/>
              </a:rPr>
              <a:t>，要如何指定工作人員按照預想的狀況下行動呢？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FontTx/>
              <a:buNone/>
            </a:pP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marL="0" indent="0" algn="ctr">
              <a:buFontTx/>
              <a:buNone/>
            </a:pP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這時候我們需要製作</a:t>
            </a:r>
            <a:r>
              <a:rPr lang="zh-TW" altLang="en-US" sz="2400" b="1" u="heavy" dirty="0" smtClean="0">
                <a:latin typeface="標楷體" pitchFamily="65" charset="-120"/>
                <a:ea typeface="標楷體" pitchFamily="65" charset="-120"/>
              </a:rPr>
              <a:t>活動細流</a:t>
            </a:r>
            <a:r>
              <a:rPr lang="zh-TW" altLang="en-US" sz="2400" dirty="0">
                <a:latin typeface="標楷體"/>
                <a:ea typeface="標楷體"/>
              </a:rPr>
              <a:t>。</a:t>
            </a:r>
            <a:endParaRPr lang="zh-TW" altLang="en-US" sz="2400" u="sng" dirty="0" smtClean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254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ctrTitle"/>
          </p:nvPr>
        </p:nvSpPr>
        <p:spPr>
          <a:xfrm>
            <a:off x="684213" y="2133600"/>
            <a:ext cx="7772400" cy="1470025"/>
          </a:xfrm>
        </p:spPr>
        <p:txBody>
          <a:bodyPr/>
          <a:lstStyle/>
          <a:p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活動執秘是什麼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? 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任務有哪些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?</a:t>
            </a:r>
            <a:br>
              <a:rPr lang="en-US" altLang="zh-TW" dirty="0" smtClean="0">
                <a:latin typeface="標楷體" pitchFamily="65" charset="-120"/>
                <a:ea typeface="標楷體" pitchFamily="65" charset="-120"/>
              </a:rPr>
            </a:br>
            <a:endParaRPr lang="zh-TW" altLang="en-US" dirty="0" smtClean="0">
              <a:ea typeface="新細明體" charset="-12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活動中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739" y="1052736"/>
            <a:ext cx="3936485" cy="5578778"/>
          </a:xfrm>
          <a:prstGeom prst="rect">
            <a:avLst/>
          </a:prstGeom>
          <a:noFill/>
          <a:ln w="38100">
            <a:solidFill>
              <a:srgbClr val="92D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2267744" y="169117"/>
            <a:ext cx="526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活動細流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—</a:t>
            </a:r>
            <a:r>
              <a:rPr lang="zh-TW" altLang="en-US" sz="3600" b="1" dirty="0" smtClean="0">
                <a:latin typeface="標楷體" pitchFamily="65" charset="-120"/>
                <a:ea typeface="標楷體" pitchFamily="65" charset="-120"/>
              </a:rPr>
              <a:t>徹底掌握流程</a:t>
            </a:r>
            <a:endParaRPr lang="en-US" altLang="zh-TW" sz="36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5148064" y="1377704"/>
            <a:ext cx="788891" cy="5147639"/>
          </a:xfrm>
          <a:prstGeom prst="ellipse">
            <a:avLst/>
          </a:prstGeom>
          <a:noFill/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cxnSp>
        <p:nvCxnSpPr>
          <p:cNvPr id="10" name="直線單箭頭接點 9"/>
          <p:cNvCxnSpPr>
            <a:stCxn id="9" idx="2"/>
          </p:cNvCxnSpPr>
          <p:nvPr/>
        </p:nvCxnSpPr>
        <p:spPr bwMode="auto">
          <a:xfrm flipH="1" flipV="1">
            <a:off x="3341863" y="3186845"/>
            <a:ext cx="1806201" cy="7646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文字方塊 10"/>
          <p:cNvSpPr txBox="1"/>
          <p:nvPr/>
        </p:nvSpPr>
        <p:spPr>
          <a:xfrm>
            <a:off x="1382164" y="2938950"/>
            <a:ext cx="18774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C000"/>
                </a:solidFill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b="1" dirty="0" smtClean="0">
                <a:solidFill>
                  <a:srgbClr val="FFC000"/>
                </a:solidFill>
                <a:latin typeface="標楷體" pitchFamily="65" charset="-120"/>
                <a:ea typeface="標楷體" pitchFamily="65" charset="-120"/>
              </a:rPr>
              <a:t>時間規劃</a:t>
            </a:r>
            <a:endParaRPr lang="zh-TW" altLang="en-US" b="1" dirty="0">
              <a:solidFill>
                <a:srgbClr val="FFC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5725865" y="1385037"/>
            <a:ext cx="1656184" cy="479531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cxnSp>
        <p:nvCxnSpPr>
          <p:cNvPr id="13" name="直線單箭頭接點 12"/>
          <p:cNvCxnSpPr>
            <a:stCxn id="12" idx="2"/>
            <a:endCxn id="14" idx="3"/>
          </p:cNvCxnSpPr>
          <p:nvPr/>
        </p:nvCxnSpPr>
        <p:spPr bwMode="auto">
          <a:xfrm flipH="1" flipV="1">
            <a:off x="3131484" y="1579967"/>
            <a:ext cx="2594381" cy="448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文字方塊 13"/>
          <p:cNvSpPr txBox="1"/>
          <p:nvPr/>
        </p:nvSpPr>
        <p:spPr>
          <a:xfrm>
            <a:off x="1404003" y="1349134"/>
            <a:ext cx="17274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情況設想</a:t>
            </a:r>
            <a:endParaRPr lang="zh-TW" altLang="en-US" b="1" dirty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6" name="橢圓 25"/>
          <p:cNvSpPr/>
          <p:nvPr/>
        </p:nvSpPr>
        <p:spPr bwMode="auto">
          <a:xfrm>
            <a:off x="7213860" y="1385036"/>
            <a:ext cx="1800200" cy="46290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cxnSp>
        <p:nvCxnSpPr>
          <p:cNvPr id="27" name="直線單箭頭接點 26"/>
          <p:cNvCxnSpPr/>
          <p:nvPr/>
        </p:nvCxnSpPr>
        <p:spPr bwMode="auto">
          <a:xfrm flipH="1">
            <a:off x="4480444" y="1864568"/>
            <a:ext cx="3636918" cy="26445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文字方塊 27"/>
          <p:cNvSpPr txBox="1"/>
          <p:nvPr/>
        </p:nvSpPr>
        <p:spPr>
          <a:xfrm>
            <a:off x="1377039" y="4509119"/>
            <a:ext cx="365286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3.</a:t>
            </a:r>
            <a:r>
              <a:rPr lang="zh-TW" altLang="en-US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工作人員</a:t>
            </a:r>
            <a:r>
              <a:rPr lang="zh-TW" altLang="en-US" b="1" dirty="0" smtClean="0">
                <a:solidFill>
                  <a:srgbClr val="FF0000"/>
                </a:solidFill>
                <a:latin typeface="標楷體"/>
                <a:ea typeface="標楷體"/>
              </a:rPr>
              <a:t>、待命地點</a:t>
            </a:r>
            <a:endParaRPr lang="zh-TW" altLang="en-US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6371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活動中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052736"/>
            <a:ext cx="3937348" cy="5580000"/>
          </a:xfrm>
          <a:prstGeom prst="rect">
            <a:avLst/>
          </a:prstGeom>
          <a:noFill/>
          <a:ln w="38100">
            <a:solidFill>
              <a:srgbClr val="92D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267744" y="169356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活動細流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—</a:t>
            </a:r>
            <a:r>
              <a:rPr lang="zh-TW" altLang="en-US" sz="3600" b="1" dirty="0" smtClean="0">
                <a:latin typeface="標楷體" pitchFamily="65" charset="-120"/>
                <a:ea typeface="標楷體" pitchFamily="65" charset="-120"/>
              </a:rPr>
              <a:t>方便聯絡</a:t>
            </a:r>
            <a:endParaRPr lang="en-US" altLang="zh-TW" sz="36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364088" y="1377704"/>
            <a:ext cx="3384376" cy="5147639"/>
          </a:xfrm>
          <a:prstGeom prst="ellipse">
            <a:avLst/>
          </a:prstGeom>
          <a:noFill/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cxnSp>
        <p:nvCxnSpPr>
          <p:cNvPr id="8" name="直線單箭頭接點 7"/>
          <p:cNvCxnSpPr>
            <a:stCxn id="7" idx="2"/>
          </p:cNvCxnSpPr>
          <p:nvPr/>
        </p:nvCxnSpPr>
        <p:spPr bwMode="auto">
          <a:xfrm flipH="1" flipV="1">
            <a:off x="3341864" y="3186846"/>
            <a:ext cx="2022224" cy="7646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文字方塊 8"/>
          <p:cNvSpPr txBox="1"/>
          <p:nvPr/>
        </p:nvSpPr>
        <p:spPr>
          <a:xfrm>
            <a:off x="618423" y="2771347"/>
            <a:ext cx="273630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C000"/>
                </a:solidFill>
                <a:latin typeface="標楷體" pitchFamily="65" charset="-120"/>
                <a:ea typeface="標楷體" pitchFamily="65" charset="-120"/>
              </a:rPr>
              <a:t>各工作人員所屬之</a:t>
            </a:r>
            <a:r>
              <a:rPr lang="zh-TW" altLang="en-US" b="1" dirty="0">
                <a:solidFill>
                  <a:srgbClr val="FFC000"/>
                </a:solidFill>
                <a:latin typeface="標楷體" pitchFamily="65" charset="-120"/>
                <a:ea typeface="標楷體" pitchFamily="65" charset="-120"/>
              </a:rPr>
              <a:t>組</a:t>
            </a:r>
            <a:r>
              <a:rPr lang="zh-TW" altLang="en-US" b="1" dirty="0" smtClean="0">
                <a:solidFill>
                  <a:srgbClr val="FFC000"/>
                </a:solidFill>
                <a:latin typeface="標楷體" pitchFamily="65" charset="-120"/>
                <a:ea typeface="標楷體" pitchFamily="65" charset="-120"/>
              </a:rPr>
              <a:t>別及聯絡方式</a:t>
            </a:r>
            <a:r>
              <a:rPr lang="zh-TW" altLang="en-US" b="1" dirty="0" smtClean="0">
                <a:solidFill>
                  <a:srgbClr val="FFC000"/>
                </a:solidFill>
                <a:latin typeface="標楷體"/>
                <a:ea typeface="標楷體"/>
              </a:rPr>
              <a:t>。</a:t>
            </a:r>
            <a:endParaRPr lang="zh-TW" altLang="en-US" b="1" dirty="0">
              <a:solidFill>
                <a:srgbClr val="FFC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4576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活動中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08633"/>
            <a:ext cx="4178760" cy="5571680"/>
          </a:xfrm>
          <a:prstGeom prst="rect">
            <a:avLst/>
          </a:prstGeom>
        </p:spPr>
      </p:pic>
      <p:sp>
        <p:nvSpPr>
          <p:cNvPr id="6" name="乘號 5"/>
          <p:cNvSpPr/>
          <p:nvPr/>
        </p:nvSpPr>
        <p:spPr>
          <a:xfrm>
            <a:off x="6877404" y="5054736"/>
            <a:ext cx="1628775" cy="1019175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7" name="文字方塊 2"/>
          <p:cNvSpPr txBox="1">
            <a:spLocks noChangeArrowheads="1"/>
          </p:cNvSpPr>
          <p:nvPr/>
        </p:nvSpPr>
        <p:spPr bwMode="auto">
          <a:xfrm>
            <a:off x="6732240" y="5766494"/>
            <a:ext cx="1638300" cy="61483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spcAft>
                <a:spcPts val="0"/>
              </a:spcAft>
            </a:pPr>
            <a:r>
              <a:rPr lang="zh-TW" sz="1600" b="1" kern="100" dirty="0">
                <a:effectLst/>
                <a:latin typeface="Times New Roman"/>
                <a:ea typeface="標楷體"/>
              </a:rPr>
              <a:t>※雨天備案場地</a:t>
            </a:r>
            <a:endParaRPr lang="zh-TW" sz="1600" kern="100" dirty="0">
              <a:effectLst/>
              <a:latin typeface="Times New Roman"/>
              <a:ea typeface="新細明體"/>
            </a:endParaRPr>
          </a:p>
          <a:p>
            <a:pPr>
              <a:spcAft>
                <a:spcPts val="0"/>
              </a:spcAft>
            </a:pPr>
            <a:r>
              <a:rPr lang="en-US" sz="1600" b="1" kern="100" dirty="0">
                <a:effectLst/>
                <a:latin typeface="標楷體"/>
                <a:ea typeface="新細明體"/>
              </a:rPr>
              <a:t>(1)</a:t>
            </a:r>
            <a:r>
              <a:rPr lang="zh-TW" sz="1600" b="1" kern="100" dirty="0">
                <a:effectLst/>
                <a:latin typeface="Times New Roman"/>
                <a:ea typeface="標楷體"/>
              </a:rPr>
              <a:t>自學中心</a:t>
            </a:r>
            <a:endParaRPr lang="zh-TW" sz="1600" kern="100" dirty="0">
              <a:effectLst/>
              <a:latin typeface="Times New Roman"/>
              <a:ea typeface="新細明體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8411" y="169356"/>
            <a:ext cx="526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活動細流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—</a:t>
            </a:r>
            <a:r>
              <a:rPr lang="zh-TW" altLang="en-US" sz="3600" b="1" dirty="0" smtClean="0">
                <a:latin typeface="標楷體" pitchFamily="65" charset="-120"/>
                <a:ea typeface="標楷體" pitchFamily="65" charset="-120"/>
              </a:rPr>
              <a:t>熟悉活動地點</a:t>
            </a:r>
            <a:endParaRPr lang="en-US" altLang="zh-TW" sz="36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43608" y="2964490"/>
            <a:ext cx="316835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標楷體"/>
                <a:ea typeface="標楷體"/>
              </a:rPr>
              <a:t>應在活動前事先場勘，了解當地相關資訊。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4712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3"/>
          <p:cNvSpPr txBox="1">
            <a:spLocks/>
          </p:cNvSpPr>
          <p:nvPr/>
        </p:nvSpPr>
        <p:spPr>
          <a:xfrm>
            <a:off x="684213" y="1052513"/>
            <a:ext cx="7772400" cy="4752975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二</a:t>
            </a:r>
            <a:r>
              <a:rPr lang="zh-TW" altLang="en-US" b="1" dirty="0" smtClean="0">
                <a:latin typeface="標楷體"/>
                <a:ea typeface="標楷體"/>
              </a:rPr>
              <a:t>、其他注意事項</a:t>
            </a:r>
            <a:endParaRPr lang="en-US" altLang="zh-TW" b="1" dirty="0" smtClean="0">
              <a:latin typeface="標楷體"/>
              <a:ea typeface="標楷體"/>
            </a:endParaRPr>
          </a:p>
          <a:p>
            <a:pPr marL="0" indent="0">
              <a:buFontTx/>
              <a:buNone/>
            </a:pPr>
            <a:r>
              <a:rPr lang="en-US" altLang="zh-TW" b="1" dirty="0">
                <a:latin typeface="標楷體"/>
                <a:ea typeface="標楷體"/>
              </a:rPr>
              <a:t>	</a:t>
            </a:r>
            <a:r>
              <a:rPr lang="zh-TW" altLang="en-US" sz="2400" dirty="0" smtClean="0">
                <a:latin typeface="標楷體"/>
                <a:ea typeface="標楷體"/>
              </a:rPr>
              <a:t>在活動籌備期間到活動中這一段時間，</a:t>
            </a:r>
            <a:r>
              <a:rPr lang="zh-TW" altLang="en-US" sz="2400" dirty="0">
                <a:latin typeface="標楷體"/>
                <a:ea typeface="標楷體"/>
              </a:rPr>
              <a:t>只要有</a:t>
            </a:r>
            <a:r>
              <a:rPr lang="zh-TW" altLang="en-US" sz="2400" dirty="0" smtClean="0">
                <a:latin typeface="標楷體"/>
                <a:ea typeface="標楷體"/>
              </a:rPr>
              <a:t>購買任何物品、宣傳文宣亦或是其他活動費用，</a:t>
            </a:r>
            <a:r>
              <a:rPr lang="zh-TW" altLang="en-US" sz="2400" dirty="0">
                <a:latin typeface="標楷體"/>
                <a:ea typeface="標楷體"/>
              </a:rPr>
              <a:t>都</a:t>
            </a:r>
            <a:r>
              <a:rPr lang="zh-TW" altLang="en-US" sz="2400" b="1" u="heavy" dirty="0">
                <a:latin typeface="標楷體"/>
                <a:ea typeface="標楷體"/>
              </a:rPr>
              <a:t>務必要</a:t>
            </a:r>
            <a:r>
              <a:rPr lang="zh-TW" altLang="en-US" sz="2400" b="1" u="heavy" dirty="0" smtClean="0">
                <a:latin typeface="標楷體"/>
                <a:ea typeface="標楷體"/>
              </a:rPr>
              <a:t>留下收據</a:t>
            </a:r>
            <a:r>
              <a:rPr lang="en-US" altLang="zh-TW" sz="2400" b="1" dirty="0" smtClean="0">
                <a:latin typeface="標楷體"/>
                <a:ea typeface="標楷體"/>
              </a:rPr>
              <a:t>(</a:t>
            </a:r>
            <a:r>
              <a:rPr lang="zh-TW" altLang="en-US" sz="2400" b="1" dirty="0" smtClean="0">
                <a:latin typeface="標楷體"/>
                <a:ea typeface="標楷體"/>
              </a:rPr>
              <a:t>為了之後的活動報帳</a:t>
            </a:r>
            <a:r>
              <a:rPr lang="en-US" altLang="zh-TW" sz="2400" b="1" dirty="0" smtClean="0">
                <a:latin typeface="標楷體"/>
                <a:ea typeface="標楷體"/>
              </a:rPr>
              <a:t>)</a:t>
            </a:r>
            <a:r>
              <a:rPr lang="zh-TW" altLang="en-US" sz="2400" dirty="0" smtClean="0">
                <a:latin typeface="標楷體"/>
                <a:ea typeface="標楷體"/>
              </a:rPr>
              <a:t>。</a:t>
            </a:r>
            <a:endParaRPr lang="zh-TW" altLang="en-US" sz="2400" u="sng" dirty="0">
              <a:latin typeface="標楷體" pitchFamily="65" charset="-120"/>
              <a:ea typeface="標楷體" pitchFamily="65" charset="-120"/>
            </a:endParaRPr>
          </a:p>
          <a:p>
            <a:pPr marL="0" indent="0">
              <a:buFontTx/>
              <a:buNone/>
            </a:pPr>
            <a:endParaRPr lang="en-US" altLang="zh-TW" b="1" dirty="0" smtClean="0">
              <a:latin typeface="標楷體"/>
              <a:ea typeface="標楷體"/>
            </a:endParaRPr>
          </a:p>
          <a:p>
            <a:pPr marL="0" indent="0" algn="ctr">
              <a:buFontTx/>
              <a:buNone/>
            </a:pPr>
            <a:r>
              <a:rPr lang="zh-TW" altLang="en-US" dirty="0">
                <a:latin typeface="標楷體"/>
                <a:ea typeface="標楷體"/>
              </a:rPr>
              <a:t>接下來將</a:t>
            </a:r>
            <a:r>
              <a:rPr lang="zh-TW" altLang="en-US" dirty="0" smtClean="0">
                <a:latin typeface="標楷體"/>
                <a:ea typeface="標楷體"/>
              </a:rPr>
              <a:t>針對各種收據的留存進行說明。</a:t>
            </a:r>
            <a:endParaRPr lang="en-US" altLang="zh-TW" dirty="0" smtClean="0">
              <a:latin typeface="標楷體"/>
              <a:ea typeface="標楷體"/>
            </a:endParaRPr>
          </a:p>
          <a:p>
            <a:pPr marL="0" indent="0" algn="ctr">
              <a:buFontTx/>
              <a:buNone/>
            </a:pPr>
            <a:endParaRPr lang="en-US" altLang="zh-TW" dirty="0" smtClean="0">
              <a:latin typeface="標楷體"/>
              <a:ea typeface="標楷體"/>
            </a:endParaRPr>
          </a:p>
          <a:p>
            <a:pPr marL="0" indent="0" algn="ctr">
              <a:buFontTx/>
              <a:buNone/>
            </a:pPr>
            <a:r>
              <a:rPr lang="en-US" altLang="zh-TW" b="1" dirty="0" smtClean="0">
                <a:latin typeface="標楷體"/>
                <a:ea typeface="標楷體"/>
              </a:rPr>
              <a:t>(</a:t>
            </a:r>
            <a:r>
              <a:rPr lang="zh-TW" altLang="en-US" b="1" dirty="0" smtClean="0">
                <a:latin typeface="標楷體"/>
                <a:ea typeface="標楷體"/>
              </a:rPr>
              <a:t>此部份擷取自</a:t>
            </a:r>
            <a:r>
              <a:rPr lang="zh-TW" altLang="en-US" b="1" dirty="0">
                <a:latin typeface="標楷體"/>
                <a:ea typeface="標楷體"/>
              </a:rPr>
              <a:t>國立</a:t>
            </a:r>
            <a:r>
              <a:rPr lang="zh-TW" altLang="en-US" b="1" dirty="0" smtClean="0">
                <a:latin typeface="標楷體"/>
                <a:ea typeface="標楷體"/>
              </a:rPr>
              <a:t>高雄應用科技大學</a:t>
            </a:r>
            <a:r>
              <a:rPr lang="en-US" altLang="zh-TW" b="1" dirty="0" smtClean="0">
                <a:latin typeface="標楷體"/>
                <a:ea typeface="標楷體"/>
              </a:rPr>
              <a:t>—</a:t>
            </a:r>
            <a:r>
              <a:rPr lang="zh-TW" altLang="en-US" b="1" dirty="0" smtClean="0">
                <a:latin typeface="標楷體"/>
                <a:ea typeface="標楷體"/>
              </a:rPr>
              <a:t>第</a:t>
            </a:r>
            <a:r>
              <a:rPr lang="en-US" altLang="zh-TW" b="1" u="heavy" dirty="0" smtClean="0">
                <a:latin typeface="標楷體"/>
                <a:ea typeface="標楷體"/>
              </a:rPr>
              <a:t>103</a:t>
            </a:r>
            <a:r>
              <a:rPr lang="zh-TW" altLang="en-US" b="1" u="heavy" dirty="0" smtClean="0">
                <a:latin typeface="標楷體"/>
                <a:ea typeface="標楷體"/>
              </a:rPr>
              <a:t>級學生會總務開課</a:t>
            </a:r>
            <a:r>
              <a:rPr lang="zh-TW" altLang="en-US" b="1" dirty="0" smtClean="0">
                <a:latin typeface="標楷體"/>
                <a:ea typeface="標楷體"/>
              </a:rPr>
              <a:t>之內容</a:t>
            </a:r>
            <a:r>
              <a:rPr lang="en-US" altLang="zh-TW" b="1" dirty="0" smtClean="0">
                <a:latin typeface="標楷體"/>
                <a:ea typeface="標楷體"/>
              </a:rPr>
              <a:t>)</a:t>
            </a:r>
          </a:p>
          <a:p>
            <a:pPr marL="0" indent="0">
              <a:buFontTx/>
              <a:buNone/>
            </a:pPr>
            <a:endParaRPr lang="zh-TW" altLang="en-US" sz="2400" u="sng" dirty="0" smtClean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矩形 4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活動中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2384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 bwMode="auto">
          <a:xfrm>
            <a:off x="457200" y="27860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0" lang="en-US" altLang="zh-TW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(1)</a:t>
            </a:r>
            <a:r>
              <a:rPr kumimoji="0" lang="zh-TW" altLang="en-US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一般憑證</a:t>
            </a:r>
            <a:endParaRPr kumimoji="0" lang="en-US" altLang="zh-TW" sz="2800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華康特粗明體"/>
            </a:endParaRPr>
          </a:p>
          <a:p>
            <a:pPr algn="ctr" eaLnBrk="1" hangingPunct="1">
              <a:spcBef>
                <a:spcPct val="20000"/>
              </a:spcBef>
            </a:pPr>
            <a:r>
              <a:rPr kumimoji="0" lang="en-US" altLang="zh-TW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(</a:t>
            </a:r>
            <a:r>
              <a:rPr kumimoji="0" lang="zh-TW" altLang="en-US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如</a:t>
            </a:r>
            <a:r>
              <a:rPr kumimoji="0" lang="zh-TW" altLang="en-US" sz="2800" dirty="0" smtClean="0">
                <a:solidFill>
                  <a:srgbClr val="000000"/>
                </a:solidFill>
                <a:latin typeface="標楷體"/>
                <a:ea typeface="標楷體"/>
                <a:cs typeface="華康特粗明體"/>
              </a:rPr>
              <a:t>：發票、店家收據</a:t>
            </a:r>
            <a:r>
              <a:rPr kumimoji="0" lang="en-US" altLang="zh-TW" sz="2800" dirty="0" smtClean="0">
                <a:solidFill>
                  <a:srgbClr val="000000"/>
                </a:solidFill>
                <a:latin typeface="標楷體"/>
                <a:ea typeface="標楷體"/>
                <a:cs typeface="華康特粗明體"/>
              </a:rPr>
              <a:t>)</a:t>
            </a:r>
            <a:endParaRPr kumimoji="0" lang="zh-TW" altLang="en-US" sz="2800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華康特粗明體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637858" y="6360231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標楷體"/>
                <a:ea typeface="標楷體"/>
              </a:rPr>
              <a:t>取自</a:t>
            </a:r>
            <a:r>
              <a:rPr lang="zh-TW" altLang="en-US" sz="2000" b="1" dirty="0" smtClean="0">
                <a:latin typeface="標楷體"/>
                <a:ea typeface="標楷體"/>
              </a:rPr>
              <a:t>國立</a:t>
            </a:r>
            <a:r>
              <a:rPr lang="zh-TW" altLang="en-US" sz="2000" b="1" dirty="0">
                <a:latin typeface="標楷體"/>
                <a:ea typeface="標楷體"/>
              </a:rPr>
              <a:t>高雄應用科技大學</a:t>
            </a:r>
            <a:r>
              <a:rPr lang="en-US" altLang="zh-TW" sz="2000" b="1" dirty="0">
                <a:latin typeface="標楷體"/>
                <a:ea typeface="標楷體"/>
              </a:rPr>
              <a:t>—</a:t>
            </a:r>
            <a:r>
              <a:rPr lang="zh-TW" altLang="en-US" sz="2000" b="1" dirty="0">
                <a:latin typeface="標楷體"/>
                <a:ea typeface="標楷體"/>
              </a:rPr>
              <a:t>第</a:t>
            </a:r>
            <a:r>
              <a:rPr lang="en-US" altLang="zh-TW" sz="2000" b="1" u="heavy" dirty="0">
                <a:latin typeface="標楷體"/>
                <a:ea typeface="標楷體"/>
              </a:rPr>
              <a:t>103</a:t>
            </a:r>
            <a:r>
              <a:rPr lang="zh-TW" altLang="en-US" sz="2000" b="1" u="heavy" dirty="0">
                <a:latin typeface="標楷體"/>
                <a:ea typeface="標楷體"/>
              </a:rPr>
              <a:t>級學生會總務開課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84421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6" descr="CIMG8946.JPG"/>
          <p:cNvPicPr>
            <a:picLocks noChangeAspect="1"/>
          </p:cNvPicPr>
          <p:nvPr/>
        </p:nvPicPr>
        <p:blipFill>
          <a:blip r:embed="rId2">
            <a:lum bright="10000"/>
          </a:blip>
          <a:srcRect l="30209" t="3125" r="35416" b="-2"/>
          <a:stretch>
            <a:fillRect/>
          </a:stretch>
        </p:blipFill>
        <p:spPr bwMode="auto">
          <a:xfrm>
            <a:off x="6357938" y="-1500188"/>
            <a:ext cx="2571750" cy="966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直線接點 2"/>
          <p:cNvCxnSpPr>
            <a:endCxn id="4" idx="3"/>
          </p:cNvCxnSpPr>
          <p:nvPr/>
        </p:nvCxnSpPr>
        <p:spPr>
          <a:xfrm rot="10800000">
            <a:off x="6429375" y="3363913"/>
            <a:ext cx="857250" cy="638175"/>
          </a:xfrm>
          <a:prstGeom prst="line">
            <a:avLst/>
          </a:prstGeom>
          <a:ln w="76200"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4" name="文字方塊 3"/>
          <p:cNvSpPr txBox="1"/>
          <p:nvPr/>
        </p:nvSpPr>
        <p:spPr>
          <a:xfrm>
            <a:off x="2000250" y="3071813"/>
            <a:ext cx="4429125" cy="584200"/>
          </a:xfrm>
          <a:prstGeom prst="rect">
            <a:avLst/>
          </a:prstGeom>
          <a:solidFill>
            <a:srgbClr val="FFC000"/>
          </a:solidFill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學校統編：</a:t>
            </a:r>
            <a:r>
              <a:rPr kumimoji="0" lang="en-US" altLang="zh-TW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76014406</a:t>
            </a:r>
            <a:endParaRPr kumimoji="0" lang="zh-TW" altLang="en-US" sz="3200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72250" y="1643063"/>
            <a:ext cx="2000250" cy="1035050"/>
          </a:xfrm>
          <a:prstGeom prst="rect">
            <a:avLst/>
          </a:prstGeom>
          <a:noFill/>
          <a:ln w="76200"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>
              <a:solidFill>
                <a:prstClr val="black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 rot="10800000">
            <a:off x="5643563" y="2143125"/>
            <a:ext cx="928687" cy="1588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7" name="文字方塊 6"/>
          <p:cNvSpPr txBox="1"/>
          <p:nvPr/>
        </p:nvSpPr>
        <p:spPr>
          <a:xfrm>
            <a:off x="1357313" y="1428750"/>
            <a:ext cx="4286250" cy="1077913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如列印品項無法判定</a:t>
            </a:r>
            <a:endParaRPr kumimoji="0" lang="en-US" altLang="zh-TW" sz="3200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請附註說明</a:t>
            </a:r>
          </a:p>
        </p:txBody>
      </p:sp>
      <p:sp>
        <p:nvSpPr>
          <p:cNvPr id="8" name="矩形 7"/>
          <p:cNvSpPr/>
          <p:nvPr/>
        </p:nvSpPr>
        <p:spPr>
          <a:xfrm>
            <a:off x="6500813" y="5500688"/>
            <a:ext cx="2000250" cy="500062"/>
          </a:xfrm>
          <a:prstGeom prst="rect">
            <a:avLst/>
          </a:prstGeom>
          <a:noFill/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 dirty="0">
              <a:solidFill>
                <a:prstClr val="black"/>
              </a:solidFill>
            </a:endParaRPr>
          </a:p>
        </p:txBody>
      </p:sp>
      <p:cxnSp>
        <p:nvCxnSpPr>
          <p:cNvPr id="9" name="直線接點 8"/>
          <p:cNvCxnSpPr>
            <a:stCxn id="8" idx="1"/>
          </p:cNvCxnSpPr>
          <p:nvPr/>
        </p:nvCxnSpPr>
        <p:spPr>
          <a:xfrm rot="10800000">
            <a:off x="5786438" y="5715000"/>
            <a:ext cx="714375" cy="36513"/>
          </a:xfrm>
          <a:prstGeom prst="line">
            <a:avLst/>
          </a:prstGeom>
          <a:ln w="76200"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428625" y="5429250"/>
            <a:ext cx="5357813" cy="1077913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如果發票上未影印商家統編</a:t>
            </a:r>
            <a:endParaRPr kumimoji="0" lang="en-US" altLang="zh-TW" sz="3200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請加蓋該商家店章</a:t>
            </a:r>
            <a:r>
              <a:rPr kumimoji="0" lang="en-US" altLang="zh-TW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有統編</a:t>
            </a:r>
            <a:r>
              <a:rPr kumimoji="0" lang="en-US" altLang="zh-TW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)</a:t>
            </a:r>
            <a:endParaRPr kumimoji="0" lang="zh-TW" altLang="en-US" sz="3200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285875" y="4143375"/>
            <a:ext cx="4429125" cy="107791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購買人姓名、電話、活動名稱、用途</a:t>
            </a:r>
          </a:p>
        </p:txBody>
      </p:sp>
      <p:sp>
        <p:nvSpPr>
          <p:cNvPr id="12" name="矩形 11"/>
          <p:cNvSpPr/>
          <p:nvPr/>
        </p:nvSpPr>
        <p:spPr>
          <a:xfrm>
            <a:off x="7286625" y="4286250"/>
            <a:ext cx="1071563" cy="785813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>
              <a:solidFill>
                <a:prstClr val="black"/>
              </a:solidFill>
            </a:endParaRPr>
          </a:p>
        </p:txBody>
      </p:sp>
      <p:cxnSp>
        <p:nvCxnSpPr>
          <p:cNvPr id="13" name="直線接點 12"/>
          <p:cNvCxnSpPr/>
          <p:nvPr/>
        </p:nvCxnSpPr>
        <p:spPr>
          <a:xfrm rot="10800000">
            <a:off x="5715000" y="4784725"/>
            <a:ext cx="1571625" cy="3175"/>
          </a:xfrm>
          <a:prstGeom prst="line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4" name="矩形 13"/>
          <p:cNvSpPr/>
          <p:nvPr/>
        </p:nvSpPr>
        <p:spPr>
          <a:xfrm>
            <a:off x="7286625" y="3786188"/>
            <a:ext cx="1071563" cy="357187"/>
          </a:xfrm>
          <a:prstGeom prst="rect">
            <a:avLst/>
          </a:prstGeom>
          <a:noFill/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>
              <a:solidFill>
                <a:prstClr val="black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9512" y="177849"/>
            <a:ext cx="1656184" cy="5232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發票部份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1072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會計組長\Desktop\102總務開課\picture\憑證\收據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1" t="52472"/>
          <a:stretch>
            <a:fillRect/>
          </a:stretch>
        </p:blipFill>
        <p:spPr bwMode="auto">
          <a:xfrm>
            <a:off x="142875" y="1285875"/>
            <a:ext cx="6500813" cy="4486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/>
          <p:cNvCxnSpPr/>
          <p:nvPr/>
        </p:nvCxnSpPr>
        <p:spPr>
          <a:xfrm rot="5400000" flipH="1" flipV="1">
            <a:off x="963613" y="1749425"/>
            <a:ext cx="1071562" cy="1588"/>
          </a:xfrm>
          <a:prstGeom prst="line">
            <a:avLst/>
          </a:prstGeom>
          <a:ln w="76200"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428625" y="142875"/>
            <a:ext cx="4545636" cy="1077913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買受人：</a:t>
            </a:r>
            <a:endParaRPr kumimoji="0" lang="en-US" altLang="zh-TW" sz="3200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國立高雄應用科技大學</a:t>
            </a:r>
          </a:p>
        </p:txBody>
      </p:sp>
      <p:sp>
        <p:nvSpPr>
          <p:cNvPr id="5" name="矩形 4"/>
          <p:cNvSpPr/>
          <p:nvPr/>
        </p:nvSpPr>
        <p:spPr>
          <a:xfrm>
            <a:off x="357188" y="2239963"/>
            <a:ext cx="3143250" cy="401637"/>
          </a:xfrm>
          <a:prstGeom prst="rect">
            <a:avLst/>
          </a:prstGeom>
          <a:noFill/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>
              <a:solidFill>
                <a:prstClr val="blac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300923" y="268909"/>
            <a:ext cx="3576893" cy="5842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統編：</a:t>
            </a:r>
            <a:r>
              <a:rPr kumimoji="0" lang="en-US" altLang="zh-TW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76014406</a:t>
            </a:r>
          </a:p>
        </p:txBody>
      </p:sp>
      <p:sp>
        <p:nvSpPr>
          <p:cNvPr id="7" name="矩形 6"/>
          <p:cNvSpPr/>
          <p:nvPr/>
        </p:nvSpPr>
        <p:spPr>
          <a:xfrm>
            <a:off x="4214813" y="1643063"/>
            <a:ext cx="2143125" cy="500062"/>
          </a:xfrm>
          <a:prstGeom prst="rect">
            <a:avLst/>
          </a:prstGeom>
          <a:noFill/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>
              <a:solidFill>
                <a:prstClr val="black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560554" y="1786869"/>
            <a:ext cx="2448441" cy="1570037"/>
          </a:xfrm>
          <a:prstGeom prst="rect">
            <a:avLst/>
          </a:prstGeom>
          <a:solidFill>
            <a:srgbClr val="92D050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品名、數量</a:t>
            </a:r>
            <a:endParaRPr kumimoji="0" lang="en-US" altLang="zh-TW" sz="3200" b="1" dirty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單價、總價</a:t>
            </a:r>
            <a:endParaRPr kumimoji="0" lang="en-US" altLang="zh-TW" sz="3200" b="1" dirty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填寫清楚</a:t>
            </a:r>
          </a:p>
        </p:txBody>
      </p:sp>
      <p:sp>
        <p:nvSpPr>
          <p:cNvPr id="9" name="矩形 8"/>
          <p:cNvSpPr/>
          <p:nvPr/>
        </p:nvSpPr>
        <p:spPr>
          <a:xfrm>
            <a:off x="4572000" y="3429000"/>
            <a:ext cx="1857375" cy="2286000"/>
          </a:xfrm>
          <a:prstGeom prst="rect">
            <a:avLst/>
          </a:prstGeom>
          <a:noFill/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>
              <a:solidFill>
                <a:prstClr val="black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123060" y="6124989"/>
            <a:ext cx="5886970" cy="584775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店章</a:t>
            </a:r>
            <a:r>
              <a:rPr kumimoji="0" lang="en-US" altLang="zh-TW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需有統編</a:t>
            </a:r>
            <a:r>
              <a:rPr kumimoji="0" lang="en-US" altLang="zh-TW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) </a:t>
            </a: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、負責人私章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6786563" y="3857625"/>
            <a:ext cx="2222432" cy="1570038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購買人姓名電話、活動名稱、用途</a:t>
            </a: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6357938" y="4857750"/>
            <a:ext cx="428625" cy="1588"/>
          </a:xfrm>
          <a:prstGeom prst="line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00063" y="2928938"/>
            <a:ext cx="4000500" cy="357187"/>
          </a:xfrm>
          <a:prstGeom prst="rect">
            <a:avLst/>
          </a:prstGeom>
          <a:noFill/>
          <a:ln w="762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>
              <a:solidFill>
                <a:prstClr val="black"/>
              </a:solidFill>
            </a:endParaRPr>
          </a:p>
        </p:txBody>
      </p:sp>
      <p:cxnSp>
        <p:nvCxnSpPr>
          <p:cNvPr id="14" name="直線接點 13"/>
          <p:cNvCxnSpPr/>
          <p:nvPr/>
        </p:nvCxnSpPr>
        <p:spPr>
          <a:xfrm rot="5400000">
            <a:off x="214312" y="4214813"/>
            <a:ext cx="1857375" cy="0"/>
          </a:xfrm>
          <a:prstGeom prst="line">
            <a:avLst/>
          </a:prstGeom>
          <a:ln w="762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57188" y="5143500"/>
            <a:ext cx="4071937" cy="357188"/>
          </a:xfrm>
          <a:prstGeom prst="rect">
            <a:avLst/>
          </a:prstGeom>
          <a:noFill/>
          <a:ln w="762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>
              <a:solidFill>
                <a:prstClr val="black"/>
              </a:solidFill>
            </a:endParaRPr>
          </a:p>
        </p:txBody>
      </p:sp>
      <p:cxnSp>
        <p:nvCxnSpPr>
          <p:cNvPr id="16" name="直線接點 15"/>
          <p:cNvCxnSpPr>
            <a:endCxn id="8" idx="1"/>
          </p:cNvCxnSpPr>
          <p:nvPr/>
        </p:nvCxnSpPr>
        <p:spPr>
          <a:xfrm flipV="1">
            <a:off x="4500563" y="2571888"/>
            <a:ext cx="2059991" cy="571363"/>
          </a:xfrm>
          <a:prstGeom prst="line">
            <a:avLst/>
          </a:prstGeom>
          <a:ln w="762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286375" y="4572000"/>
            <a:ext cx="1071563" cy="78581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>
              <a:solidFill>
                <a:prstClr val="black"/>
              </a:solidFill>
            </a:endParaRPr>
          </a:p>
        </p:txBody>
      </p:sp>
      <p:cxnSp>
        <p:nvCxnSpPr>
          <p:cNvPr id="18" name="直線接點 17"/>
          <p:cNvCxnSpPr/>
          <p:nvPr/>
        </p:nvCxnSpPr>
        <p:spPr>
          <a:xfrm rot="5400000" flipH="1" flipV="1">
            <a:off x="5751512" y="1249363"/>
            <a:ext cx="785813" cy="1588"/>
          </a:xfrm>
          <a:prstGeom prst="line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rot="5400000">
            <a:off x="4965701" y="5965825"/>
            <a:ext cx="500062" cy="1587"/>
          </a:xfrm>
          <a:prstGeom prst="line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129001" y="6155766"/>
            <a:ext cx="2371312" cy="5232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店家收據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部份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1199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 bwMode="auto">
          <a:xfrm>
            <a:off x="457200" y="27860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0" lang="en-US" altLang="zh-TW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(2)</a:t>
            </a:r>
            <a:r>
              <a:rPr kumimoji="0" lang="zh-TW" altLang="en-US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領款</a:t>
            </a:r>
            <a:r>
              <a:rPr kumimoji="0" lang="zh-TW" altLang="en-US" sz="28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收據</a:t>
            </a:r>
            <a:endParaRPr kumimoji="0" lang="en-US" altLang="zh-TW" sz="2800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華康特粗明體"/>
            </a:endParaRPr>
          </a:p>
          <a:p>
            <a:pPr algn="ctr" eaLnBrk="1" hangingPunct="1">
              <a:spcBef>
                <a:spcPct val="20000"/>
              </a:spcBef>
            </a:pPr>
            <a:r>
              <a:rPr kumimoji="0" lang="en-US" altLang="zh-TW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(</a:t>
            </a:r>
            <a:r>
              <a:rPr kumimoji="0" lang="zh-TW" altLang="en-US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可</a:t>
            </a:r>
            <a:r>
              <a:rPr kumimoji="0" lang="zh-TW" altLang="en-US" sz="28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向學生會與學校</a:t>
            </a:r>
            <a:r>
              <a:rPr kumimoji="0" lang="zh-TW" altLang="en-US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申報</a:t>
            </a:r>
            <a:r>
              <a:rPr kumimoji="0" lang="en-US" altLang="zh-TW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)</a:t>
            </a:r>
            <a:endParaRPr kumimoji="0" lang="zh-TW" altLang="en-US" sz="2800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華康特粗明體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637858" y="6360231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標楷體"/>
                <a:ea typeface="標楷體"/>
              </a:rPr>
              <a:t>取自</a:t>
            </a:r>
            <a:r>
              <a:rPr lang="zh-TW" altLang="en-US" sz="2000" b="1" dirty="0" smtClean="0">
                <a:latin typeface="標楷體"/>
                <a:ea typeface="標楷體"/>
              </a:rPr>
              <a:t>國立</a:t>
            </a:r>
            <a:r>
              <a:rPr lang="zh-TW" altLang="en-US" sz="2000" b="1" dirty="0">
                <a:latin typeface="標楷體"/>
                <a:ea typeface="標楷體"/>
              </a:rPr>
              <a:t>高雄應用科技大學</a:t>
            </a:r>
            <a:r>
              <a:rPr lang="en-US" altLang="zh-TW" sz="2000" b="1" dirty="0">
                <a:latin typeface="標楷體"/>
                <a:ea typeface="標楷體"/>
              </a:rPr>
              <a:t>—</a:t>
            </a:r>
            <a:r>
              <a:rPr lang="zh-TW" altLang="en-US" sz="2000" b="1" dirty="0">
                <a:latin typeface="標楷體"/>
                <a:ea typeface="標楷體"/>
              </a:rPr>
              <a:t>第</a:t>
            </a:r>
            <a:r>
              <a:rPr lang="en-US" altLang="zh-TW" sz="2000" b="1" u="heavy" dirty="0">
                <a:latin typeface="標楷體"/>
                <a:ea typeface="標楷體"/>
              </a:rPr>
              <a:t>103</a:t>
            </a:r>
            <a:r>
              <a:rPr lang="zh-TW" altLang="en-US" sz="2000" b="1" u="heavy" dirty="0">
                <a:latin typeface="標楷體"/>
                <a:ea typeface="標楷體"/>
              </a:rPr>
              <a:t>級學生會總務開課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845386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領款收據-講師費.jpg"/>
          <p:cNvPicPr>
            <a:picLocks noChangeAspect="1"/>
          </p:cNvPicPr>
          <p:nvPr/>
        </p:nvPicPr>
        <p:blipFill>
          <a:blip r:embed="rId2"/>
          <a:srcRect l="6250" t="5156" r="7292" b="15290"/>
          <a:stretch>
            <a:fillRect/>
          </a:stretch>
        </p:blipFill>
        <p:spPr>
          <a:xfrm>
            <a:off x="357188" y="785813"/>
            <a:ext cx="5000625" cy="65071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直線接點 2"/>
          <p:cNvCxnSpPr/>
          <p:nvPr/>
        </p:nvCxnSpPr>
        <p:spPr>
          <a:xfrm>
            <a:off x="1857375" y="4643438"/>
            <a:ext cx="571500" cy="1587"/>
          </a:xfrm>
          <a:prstGeom prst="line">
            <a:avLst/>
          </a:prstGeom>
          <a:ln w="76200"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2428875" y="4500563"/>
            <a:ext cx="6403975" cy="5842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年</a:t>
            </a:r>
            <a:r>
              <a:rPr kumimoji="0" lang="en-US" altLang="zh-TW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月</a:t>
            </a:r>
            <a:r>
              <a:rPr kumimoji="0" lang="en-US" altLang="zh-TW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日  </a:t>
            </a:r>
            <a:r>
              <a:rPr kumimoji="0" lang="en-US" altLang="zh-TW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00:00~00:00 </a:t>
            </a: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 共</a:t>
            </a:r>
            <a:r>
              <a:rPr kumimoji="0" lang="en-US" altLang="zh-TW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?</a:t>
            </a: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小時</a:t>
            </a:r>
          </a:p>
        </p:txBody>
      </p:sp>
      <p:sp>
        <p:nvSpPr>
          <p:cNvPr id="5" name="矩形 4"/>
          <p:cNvSpPr/>
          <p:nvPr/>
        </p:nvSpPr>
        <p:spPr>
          <a:xfrm>
            <a:off x="571500" y="4371975"/>
            <a:ext cx="1265238" cy="317500"/>
          </a:xfrm>
          <a:prstGeom prst="rect">
            <a:avLst/>
          </a:prstGeom>
          <a:noFill/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>
              <a:solidFill>
                <a:prstClr val="black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 flipV="1">
            <a:off x="2643188" y="6000750"/>
            <a:ext cx="1428750" cy="3175"/>
          </a:xfrm>
          <a:prstGeom prst="line">
            <a:avLst/>
          </a:prstGeom>
          <a:ln w="76200"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7" name="文字方塊 6"/>
          <p:cNvSpPr txBox="1"/>
          <p:nvPr/>
        </p:nvSpPr>
        <p:spPr>
          <a:xfrm>
            <a:off x="4071938" y="5715000"/>
            <a:ext cx="3143250" cy="5842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社團負責人職章</a:t>
            </a:r>
          </a:p>
        </p:txBody>
      </p:sp>
      <p:sp>
        <p:nvSpPr>
          <p:cNvPr id="8" name="矩形 7"/>
          <p:cNvSpPr/>
          <p:nvPr/>
        </p:nvSpPr>
        <p:spPr>
          <a:xfrm>
            <a:off x="1349375" y="1428750"/>
            <a:ext cx="2143125" cy="536575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>
              <a:solidFill>
                <a:prstClr val="black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643063" y="285750"/>
            <a:ext cx="5143500" cy="58420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年月及名稱依活動做變更</a:t>
            </a:r>
          </a:p>
        </p:txBody>
      </p:sp>
      <p:sp>
        <p:nvSpPr>
          <p:cNvPr id="10" name="矩形 9"/>
          <p:cNvSpPr/>
          <p:nvPr/>
        </p:nvSpPr>
        <p:spPr>
          <a:xfrm>
            <a:off x="454025" y="5797550"/>
            <a:ext cx="2216150" cy="325438"/>
          </a:xfrm>
          <a:prstGeom prst="rect">
            <a:avLst/>
          </a:prstGeom>
          <a:noFill/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>
              <a:solidFill>
                <a:prstClr val="black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57313" y="2057400"/>
            <a:ext cx="3840162" cy="198438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>
              <a:solidFill>
                <a:prstClr val="black"/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5214938" y="2143125"/>
            <a:ext cx="571500" cy="22225"/>
          </a:xfrm>
          <a:prstGeom prst="line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5715000" y="1285875"/>
            <a:ext cx="3429000" cy="107791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未填寫金額空格記得畫刪除線</a:t>
            </a:r>
          </a:p>
        </p:txBody>
      </p:sp>
      <p:sp>
        <p:nvSpPr>
          <p:cNvPr id="14" name="矩形 13"/>
          <p:cNvSpPr/>
          <p:nvPr/>
        </p:nvSpPr>
        <p:spPr>
          <a:xfrm>
            <a:off x="500063" y="3000375"/>
            <a:ext cx="4714875" cy="1303338"/>
          </a:xfrm>
          <a:prstGeom prst="rect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>
              <a:solidFill>
                <a:prstClr val="black"/>
              </a:solidFill>
            </a:endParaRPr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5214938" y="3643313"/>
            <a:ext cx="571500" cy="22225"/>
          </a:xfrm>
          <a:prstGeom prst="line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715000" y="3000375"/>
            <a:ext cx="3249488" cy="1077913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領款人資料一定要填寫清楚</a:t>
            </a:r>
          </a:p>
        </p:txBody>
      </p:sp>
    </p:spTree>
    <p:extLst>
      <p:ext uri="{BB962C8B-B14F-4D97-AF65-F5344CB8AC3E}">
        <p14:creationId xmlns:p14="http://schemas.microsoft.com/office/powerpoint/2010/main" val="1786864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 bwMode="auto">
          <a:xfrm>
            <a:off x="457200" y="27860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0" lang="en-US" altLang="zh-TW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(3)</a:t>
            </a:r>
            <a:r>
              <a:rPr kumimoji="0" lang="zh-TW" altLang="en-US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廠商</a:t>
            </a:r>
            <a:r>
              <a:rPr kumimoji="0" lang="zh-TW" altLang="en-US" sz="28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領款單</a:t>
            </a:r>
            <a:endParaRPr kumimoji="0" lang="en-US" altLang="zh-TW" sz="2800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華康特粗明體"/>
            </a:endParaRPr>
          </a:p>
          <a:p>
            <a:pPr algn="ctr" eaLnBrk="1" hangingPunct="1">
              <a:spcBef>
                <a:spcPct val="20000"/>
              </a:spcBef>
            </a:pPr>
            <a:r>
              <a:rPr kumimoji="0" lang="en-US" altLang="zh-TW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(</a:t>
            </a:r>
            <a:r>
              <a:rPr kumimoji="0" lang="zh-TW" altLang="en-US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只</a:t>
            </a:r>
            <a:r>
              <a:rPr kumimoji="0" lang="zh-TW" altLang="en-US" sz="28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可向學生會</a:t>
            </a:r>
            <a:r>
              <a:rPr kumimoji="0" lang="zh-TW" altLang="en-US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申報</a:t>
            </a:r>
            <a:r>
              <a:rPr kumimoji="0" lang="en-US" altLang="zh-TW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)</a:t>
            </a:r>
            <a:endParaRPr kumimoji="0" lang="zh-TW" altLang="en-US" sz="2800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華康特粗明體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637858" y="6360231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標楷體"/>
                <a:ea typeface="標楷體"/>
              </a:rPr>
              <a:t>取自</a:t>
            </a:r>
            <a:r>
              <a:rPr lang="zh-TW" altLang="en-US" sz="2000" b="1" dirty="0" smtClean="0">
                <a:latin typeface="標楷體"/>
                <a:ea typeface="標楷體"/>
              </a:rPr>
              <a:t>國立</a:t>
            </a:r>
            <a:r>
              <a:rPr lang="zh-TW" altLang="en-US" sz="2000" b="1" dirty="0">
                <a:latin typeface="標楷體"/>
                <a:ea typeface="標楷體"/>
              </a:rPr>
              <a:t>高雄應用科技大學</a:t>
            </a:r>
            <a:r>
              <a:rPr lang="en-US" altLang="zh-TW" sz="2000" b="1" dirty="0">
                <a:latin typeface="標楷體"/>
                <a:ea typeface="標楷體"/>
              </a:rPr>
              <a:t>—</a:t>
            </a:r>
            <a:r>
              <a:rPr lang="zh-TW" altLang="en-US" sz="2000" b="1" dirty="0">
                <a:latin typeface="標楷體"/>
                <a:ea typeface="標楷體"/>
              </a:rPr>
              <a:t>第</a:t>
            </a:r>
            <a:r>
              <a:rPr lang="en-US" altLang="zh-TW" sz="2000" b="1" u="heavy" dirty="0">
                <a:latin typeface="標楷體"/>
                <a:ea typeface="標楷體"/>
              </a:rPr>
              <a:t>103</a:t>
            </a:r>
            <a:r>
              <a:rPr lang="zh-TW" altLang="en-US" sz="2000" b="1" u="heavy" dirty="0">
                <a:latin typeface="標楷體"/>
                <a:ea typeface="標楷體"/>
              </a:rPr>
              <a:t>級學生會總務開課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48142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副標題 2"/>
          <p:cNvSpPr>
            <a:spLocks noGrp="1"/>
          </p:cNvSpPr>
          <p:nvPr>
            <p:ph type="subTitle" idx="1"/>
          </p:nvPr>
        </p:nvSpPr>
        <p:spPr>
          <a:xfrm>
            <a:off x="1331913" y="3068638"/>
            <a:ext cx="6400800" cy="1752600"/>
          </a:xfrm>
        </p:spPr>
        <p:txBody>
          <a:bodyPr/>
          <a:lstStyle/>
          <a:p>
            <a:r>
              <a:rPr lang="zh-TW" altLang="en-US" smtClean="0">
                <a:latin typeface="標楷體" pitchFamily="65" charset="-120"/>
                <a:ea typeface="標楷體" pitchFamily="65" charset="-120"/>
              </a:rPr>
              <a:t>活動執秘簡單來講就是</a:t>
            </a:r>
            <a:r>
              <a:rPr lang="zh-TW" altLang="en-US" b="1" u="sng" smtClean="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活動的總負責人</a:t>
            </a:r>
            <a:r>
              <a:rPr lang="zh-TW" altLang="en-US" smtClean="0">
                <a:latin typeface="標楷體" pitchFamily="65" charset="-120"/>
                <a:ea typeface="標楷體" pitchFamily="65" charset="-120"/>
              </a:rPr>
              <a:t>，把活動辦好就是執秘的職責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3" descr="廠商領款單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8" y="1643063"/>
            <a:ext cx="6221412" cy="4302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文字方塊 2"/>
          <p:cNvSpPr txBox="1"/>
          <p:nvPr/>
        </p:nvSpPr>
        <p:spPr>
          <a:xfrm>
            <a:off x="1857375" y="714375"/>
            <a:ext cx="2000250" cy="5842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報帳用</a:t>
            </a:r>
          </a:p>
        </p:txBody>
      </p:sp>
      <p:sp>
        <p:nvSpPr>
          <p:cNvPr id="4" name="矩形 3"/>
          <p:cNvSpPr/>
          <p:nvPr/>
        </p:nvSpPr>
        <p:spPr>
          <a:xfrm>
            <a:off x="3286125" y="2071688"/>
            <a:ext cx="714375" cy="500062"/>
          </a:xfrm>
          <a:prstGeom prst="rect">
            <a:avLst/>
          </a:prstGeom>
          <a:noFill/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>
              <a:solidFill>
                <a:prstClr val="blac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000625" y="714375"/>
            <a:ext cx="2000250" cy="5842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給廠商</a:t>
            </a:r>
          </a:p>
        </p:txBody>
      </p:sp>
      <p:sp>
        <p:nvSpPr>
          <p:cNvPr id="6" name="矩形 5"/>
          <p:cNvSpPr/>
          <p:nvPr/>
        </p:nvSpPr>
        <p:spPr>
          <a:xfrm>
            <a:off x="6396038" y="2082800"/>
            <a:ext cx="714375" cy="500063"/>
          </a:xfrm>
          <a:prstGeom prst="rect">
            <a:avLst/>
          </a:prstGeom>
          <a:noFill/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14750" y="3643313"/>
            <a:ext cx="642938" cy="1500187"/>
          </a:xfrm>
          <a:prstGeom prst="rect">
            <a:avLst/>
          </a:prstGeom>
          <a:noFill/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>
              <a:solidFill>
                <a:prstClr val="black"/>
              </a:solidFill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4357688" y="4429125"/>
            <a:ext cx="3286125" cy="1588"/>
          </a:xfrm>
          <a:prstGeom prst="line">
            <a:avLst/>
          </a:prstGeom>
          <a:ln w="76200"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9" name="文字方塊 8"/>
          <p:cNvSpPr txBox="1"/>
          <p:nvPr/>
        </p:nvSpPr>
        <p:spPr>
          <a:xfrm>
            <a:off x="8001755" y="982960"/>
            <a:ext cx="677108" cy="49285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eaVert"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蓋上騎縫章</a:t>
            </a:r>
            <a:r>
              <a:rPr kumimoji="0" lang="en-US" altLang="zh-TW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kumimoji="0" lang="zh-TW" altLang="en-US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社章或系會章</a:t>
            </a:r>
            <a:r>
              <a:rPr kumimoji="0" lang="en-US" altLang="zh-TW" sz="32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)</a:t>
            </a:r>
            <a:endParaRPr kumimoji="0" lang="zh-TW" altLang="en-US" sz="3200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rot="5400000" flipH="1" flipV="1">
            <a:off x="3285332" y="1715294"/>
            <a:ext cx="715962" cy="0"/>
          </a:xfrm>
          <a:prstGeom prst="line">
            <a:avLst/>
          </a:prstGeom>
          <a:ln w="76200"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rot="5400000" flipH="1" flipV="1">
            <a:off x="6358731" y="1713707"/>
            <a:ext cx="714375" cy="1588"/>
          </a:xfrm>
          <a:prstGeom prst="line">
            <a:avLst/>
          </a:prstGeom>
          <a:ln w="76200"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997818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 bwMode="auto">
          <a:xfrm>
            <a:off x="457200" y="27860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0" lang="en-US" altLang="zh-TW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(4)</a:t>
            </a:r>
            <a:r>
              <a:rPr kumimoji="0" lang="zh-TW" altLang="en-US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感</a:t>
            </a:r>
            <a:r>
              <a:rPr kumimoji="0" lang="zh-TW" altLang="en-US" sz="28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熱紙印刷憑證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2637858" y="6360231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標楷體"/>
                <a:ea typeface="標楷體"/>
              </a:rPr>
              <a:t>取自</a:t>
            </a:r>
            <a:r>
              <a:rPr lang="zh-TW" altLang="en-US" sz="2000" b="1" dirty="0" smtClean="0">
                <a:latin typeface="標楷體"/>
                <a:ea typeface="標楷體"/>
              </a:rPr>
              <a:t>國立</a:t>
            </a:r>
            <a:r>
              <a:rPr lang="zh-TW" altLang="en-US" sz="2000" b="1" dirty="0">
                <a:latin typeface="標楷體"/>
                <a:ea typeface="標楷體"/>
              </a:rPr>
              <a:t>高雄應用科技大學</a:t>
            </a:r>
            <a:r>
              <a:rPr lang="en-US" altLang="zh-TW" sz="2000" b="1" dirty="0">
                <a:latin typeface="標楷體"/>
                <a:ea typeface="標楷體"/>
              </a:rPr>
              <a:t>—</a:t>
            </a:r>
            <a:r>
              <a:rPr lang="zh-TW" altLang="en-US" sz="2000" b="1" dirty="0">
                <a:latin typeface="標楷體"/>
                <a:ea typeface="標楷體"/>
              </a:rPr>
              <a:t>第</a:t>
            </a:r>
            <a:r>
              <a:rPr lang="en-US" altLang="zh-TW" sz="2000" b="1" u="heavy" dirty="0">
                <a:latin typeface="標楷體"/>
                <a:ea typeface="標楷體"/>
              </a:rPr>
              <a:t>103</a:t>
            </a:r>
            <a:r>
              <a:rPr lang="zh-TW" altLang="en-US" sz="2000" b="1" u="heavy" dirty="0">
                <a:latin typeface="標楷體"/>
                <a:ea typeface="標楷體"/>
              </a:rPr>
              <a:t>級學生會總務開課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07764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kuassa\Google 雲端硬碟\SA\活動\1030303_103總務開課\素材\家樂福紙本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285750"/>
            <a:ext cx="1485900" cy="61849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kuassa\Google 雲端硬碟\SA\活動\1030303_103總務開課\素材\家樂福感熱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85938"/>
            <a:ext cx="2152650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kuassa\Google 雲端硬碟\SA\活動\1030303_103總務開課\素材\家樂福感熱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1857375"/>
            <a:ext cx="2152650" cy="4197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436096" y="3269128"/>
            <a:ext cx="2787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>
                <a:latin typeface="標楷體" pitchFamily="65" charset="-120"/>
                <a:ea typeface="標楷體" pitchFamily="65" charset="-120"/>
                <a:cs typeface="華康特粗明體"/>
              </a:rPr>
              <a:t>當明細表獨立印刷時</a:t>
            </a:r>
            <a:r>
              <a:rPr lang="zh-TW" altLang="en-US" sz="2400" dirty="0" smtClean="0">
                <a:latin typeface="標楷體"/>
                <a:ea typeface="標楷體"/>
                <a:cs typeface="華康特粗明體"/>
              </a:rPr>
              <a:t>，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  <a:cs typeface="華康特粗明體"/>
              </a:rPr>
              <a:t>複印感熱紙的明細表</a:t>
            </a:r>
            <a:r>
              <a:rPr lang="zh-TW" altLang="en-US" sz="2400" dirty="0" smtClean="0">
                <a:latin typeface="標楷體"/>
                <a:ea typeface="標楷體"/>
                <a:cs typeface="華康特粗明體"/>
              </a:rPr>
              <a:t>。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14697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0"/>
          <p:cNvGrpSpPr>
            <a:grpSpLocks/>
          </p:cNvGrpSpPr>
          <p:nvPr/>
        </p:nvGrpSpPr>
        <p:grpSpPr bwMode="auto">
          <a:xfrm>
            <a:off x="214313" y="714375"/>
            <a:ext cx="2030412" cy="5110163"/>
            <a:chOff x="928662" y="857232"/>
            <a:chExt cx="2030413" cy="5110187"/>
          </a:xfrm>
        </p:grpSpPr>
        <p:pic>
          <p:nvPicPr>
            <p:cNvPr id="4" name="Picture 2" descr="C:\Users\kuassa\Google 雲端硬碟\SA\活動\1030303_103總務開課\素材\7-11電子發票上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662" y="857232"/>
              <a:ext cx="2030413" cy="3314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 descr="C:\Users\kuassa\Google 雲端硬碟\SA\活動\1030303_103總務開課\素材\7-11電子發票下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662" y="4357694"/>
              <a:ext cx="2011363" cy="160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群組 9"/>
          <p:cNvGrpSpPr>
            <a:grpSpLocks/>
          </p:cNvGrpSpPr>
          <p:nvPr/>
        </p:nvGrpSpPr>
        <p:grpSpPr bwMode="auto">
          <a:xfrm>
            <a:off x="1785938" y="1357313"/>
            <a:ext cx="2030412" cy="5110162"/>
            <a:chOff x="1428728" y="1000108"/>
            <a:chExt cx="2030413" cy="5110187"/>
          </a:xfrm>
        </p:grpSpPr>
        <p:pic>
          <p:nvPicPr>
            <p:cNvPr id="7" name="Picture 2" descr="C:\Users\kuassa\Google 雲端硬碟\SA\活動\1030303_103總務開課\素材\7-11電子發票上.jpg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728" y="1000108"/>
              <a:ext cx="2030413" cy="3314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 descr="C:\Users\kuassa\Google 雲端硬碟\SA\活動\1030303_103總務開課\素材\7-11電子發票下.jpg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728" y="4500570"/>
              <a:ext cx="2011363" cy="160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標題 1"/>
          <p:cNvSpPr txBox="1">
            <a:spLocks/>
          </p:cNvSpPr>
          <p:nvPr/>
        </p:nvSpPr>
        <p:spPr>
          <a:xfrm>
            <a:off x="3786188" y="2000250"/>
            <a:ext cx="4900612" cy="2225675"/>
          </a:xfrm>
          <a:prstGeom prst="rect">
            <a:avLst/>
          </a:prstGeom>
        </p:spPr>
        <p:txBody>
          <a:bodyPr rtlCol="0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342900" algn="l">
              <a:spcBef>
                <a:spcPct val="20000"/>
              </a:spcBef>
              <a:defRPr/>
            </a:pP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因應財政部於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103/01/01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實施固定電子發票紙本格式統一，交易明細不會主動列印，請記得</a:t>
            </a:r>
            <a:r>
              <a:rPr lang="zh-TW" altLang="en-US" sz="2800" b="1" u="heavy" dirty="0" smtClean="0">
                <a:latin typeface="標楷體" pitchFamily="65" charset="-120"/>
                <a:ea typeface="標楷體" pitchFamily="65" charset="-120"/>
              </a:rPr>
              <a:t>在購買時確認是否有所取交易明細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。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2800" dirty="0" smtClean="0">
                <a:latin typeface="標楷體" pitchFamily="65" charset="-120"/>
                <a:ea typeface="標楷體" pitchFamily="65" charset="-120"/>
              </a:rPr>
            </a:b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2800" dirty="0" smtClean="0">
                <a:latin typeface="標楷體" pitchFamily="65" charset="-120"/>
                <a:ea typeface="標楷體" pitchFamily="65" charset="-120"/>
              </a:rPr>
            </a:br>
            <a:r>
              <a:rPr lang="zh-TW" altLang="en-US" sz="2800" b="1" u="heavy" dirty="0" smtClean="0">
                <a:solidFill>
                  <a:srgbClr val="FFC000"/>
                </a:solidFill>
                <a:latin typeface="標楷體" pitchFamily="65" charset="-120"/>
                <a:ea typeface="標楷體" pitchFamily="65" charset="-120"/>
              </a:rPr>
              <a:t>報帳時請複印發票與明</a:t>
            </a:r>
            <a:r>
              <a:rPr lang="zh-TW" altLang="en-US" sz="2800" b="1" u="heavy" dirty="0">
                <a:solidFill>
                  <a:srgbClr val="FFC000"/>
                </a:solidFill>
                <a:latin typeface="標楷體" pitchFamily="65" charset="-120"/>
                <a:ea typeface="標楷體" pitchFamily="65" charset="-120"/>
              </a:rPr>
              <a:t>細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43342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5" name="五邊形 4"/>
          <p:cNvSpPr/>
          <p:nvPr/>
        </p:nvSpPr>
        <p:spPr bwMode="auto">
          <a:xfrm>
            <a:off x="2421530" y="2204864"/>
            <a:ext cx="1368152" cy="2592288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rPr>
              <a:t>  </a:t>
            </a:r>
            <a:endParaRPr kumimoji="0" lang="en-US" altLang="zh-TW" b="1" dirty="0">
              <a:latin typeface="標楷體" pitchFamily="65" charset="-120"/>
              <a:ea typeface="標楷體" pitchFamily="65" charset="-12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1" i="0" u="none" strike="noStrike" cap="none" normalizeH="0" dirty="0" smtClean="0">
                <a:ln>
                  <a:noFill/>
                </a:ln>
                <a:effectLst/>
                <a:latin typeface="標楷體" pitchFamily="65" charset="-120"/>
                <a:ea typeface="標楷體" pitchFamily="65" charset="-120"/>
              </a:rPr>
              <a:t> </a:t>
            </a:r>
            <a:r>
              <a:rPr kumimoji="0" lang="zh-TW" altLang="en-US" sz="3200" b="1" i="0" u="none" strike="noStrike" cap="none" normalizeH="0" baseline="0" dirty="0" smtClean="0">
                <a:ln>
                  <a:noFill/>
                </a:ln>
                <a:effectLst/>
                <a:latin typeface="標楷體" pitchFamily="65" charset="-120"/>
                <a:ea typeface="標楷體" pitchFamily="65" charset="-120"/>
              </a:rPr>
              <a:t>檢</a:t>
            </a:r>
            <a:endParaRPr kumimoji="0" lang="en-US" altLang="zh-TW" sz="3200" b="1" i="0" u="none" strike="noStrike" cap="none" normalizeH="0" baseline="0" dirty="0" smtClean="0">
              <a:ln>
                <a:noFill/>
              </a:ln>
              <a:effectLst/>
              <a:latin typeface="標楷體" pitchFamily="65" charset="-120"/>
              <a:ea typeface="標楷體" pitchFamily="65" charset="-12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b="1" dirty="0">
                <a:latin typeface="標楷體" pitchFamily="65" charset="-120"/>
                <a:ea typeface="標楷體" pitchFamily="65" charset="-120"/>
              </a:rPr>
              <a:t> </a:t>
            </a:r>
            <a:r>
              <a:rPr kumimoji="0" lang="zh-TW" altLang="en-US" sz="3200" b="1" dirty="0" smtClean="0">
                <a:latin typeface="標楷體" pitchFamily="65" charset="-120"/>
                <a:ea typeface="標楷體" pitchFamily="65" charset="-120"/>
              </a:rPr>
              <a:t>討</a:t>
            </a:r>
            <a:endParaRPr kumimoji="0" lang="zh-TW" altLang="en-US" sz="3200" b="1" i="0" u="none" strike="noStrike" cap="none" normalizeH="0" baseline="0" dirty="0" smtClean="0">
              <a:ln>
                <a:noFill/>
              </a:ln>
              <a:effectLst/>
              <a:latin typeface="標楷體" pitchFamily="65" charset="-120"/>
              <a:ea typeface="標楷體" pitchFamily="65" charset="-12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b="1" i="0" u="none" strike="noStrike" cap="none" normalizeH="0" baseline="0" dirty="0" smtClean="0">
                <a:ln>
                  <a:noFill/>
                </a:ln>
                <a:effectLst/>
                <a:latin typeface="標楷體" pitchFamily="65" charset="-120"/>
                <a:ea typeface="標楷體" pitchFamily="65" charset="-120"/>
              </a:rPr>
              <a:t> 會</a:t>
            </a:r>
          </a:p>
        </p:txBody>
      </p:sp>
      <p:sp>
        <p:nvSpPr>
          <p:cNvPr id="7" name="圓角矩形 6"/>
          <p:cNvSpPr/>
          <p:nvPr/>
        </p:nvSpPr>
        <p:spPr bwMode="auto">
          <a:xfrm>
            <a:off x="5508104" y="2204864"/>
            <a:ext cx="1152128" cy="25922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 存</a:t>
            </a:r>
            <a:endParaRPr kumimoji="0" lang="en-US" altLang="zh-TW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 檔</a:t>
            </a:r>
            <a:endParaRPr kumimoji="0" lang="en-US" altLang="zh-TW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 記</a:t>
            </a:r>
            <a:endParaRPr kumimoji="0" lang="en-US" altLang="zh-TW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 錄</a:t>
            </a:r>
          </a:p>
        </p:txBody>
      </p:sp>
      <p:sp>
        <p:nvSpPr>
          <p:cNvPr id="8" name="矩形圖說文字 7"/>
          <p:cNvSpPr/>
          <p:nvPr/>
        </p:nvSpPr>
        <p:spPr bwMode="auto">
          <a:xfrm>
            <a:off x="2051720" y="492522"/>
            <a:ext cx="6912768" cy="1320675"/>
          </a:xfrm>
          <a:prstGeom prst="wedgeRectCallout">
            <a:avLst>
              <a:gd name="adj1" fmla="val -33642"/>
              <a:gd name="adj2" fmla="val 75758"/>
            </a:avLst>
          </a:prstGeom>
          <a:solidFill>
            <a:srgbClr val="00FE7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zh-TW" altLang="en-US" dirty="0">
                <a:latin typeface="標楷體" pitchFamily="65" charset="-120"/>
                <a:ea typeface="標楷體" pitchFamily="65" charset="-120"/>
              </a:rPr>
              <a:t>這時候要製作</a:t>
            </a:r>
            <a:r>
              <a:rPr kumimoji="0" lang="zh-TW" altLang="en-US" b="1" u="heavy" dirty="0">
                <a:latin typeface="標楷體" pitchFamily="65" charset="-120"/>
                <a:ea typeface="標楷體" pitchFamily="65" charset="-120"/>
              </a:rPr>
              <a:t>成果報告書</a:t>
            </a:r>
            <a:r>
              <a:rPr kumimoji="0" lang="zh-TW" altLang="en-US" dirty="0">
                <a:latin typeface="標楷體"/>
                <a:ea typeface="標楷體"/>
              </a:rPr>
              <a:t>以及</a:t>
            </a:r>
            <a:r>
              <a:rPr kumimoji="0" lang="zh-TW" altLang="en-US" b="1" u="heavy" dirty="0">
                <a:latin typeface="標楷體"/>
                <a:ea typeface="標楷體"/>
              </a:rPr>
              <a:t>活動報帳</a:t>
            </a:r>
            <a:r>
              <a:rPr kumimoji="0" lang="zh-TW" altLang="en-US" dirty="0">
                <a:latin typeface="標楷體" pitchFamily="65" charset="-120"/>
                <a:ea typeface="標楷體" pitchFamily="65" charset="-120"/>
              </a:rPr>
              <a:t>。</a:t>
            </a:r>
            <a:r>
              <a:rPr kumimoji="0" lang="zh-TW" altLang="en-US" b="1" dirty="0">
                <a:latin typeface="標楷體" pitchFamily="65" charset="-120"/>
                <a:ea typeface="標楷體" pitchFamily="65" charset="-120"/>
              </a:rPr>
              <a:t>活動報帳</a:t>
            </a:r>
            <a:r>
              <a:rPr kumimoji="0" lang="zh-TW" altLang="en-US" dirty="0">
                <a:latin typeface="標楷體" pitchFamily="65" charset="-120"/>
                <a:ea typeface="標楷體" pitchFamily="65" charset="-120"/>
              </a:rPr>
              <a:t>要在</a:t>
            </a:r>
            <a:r>
              <a:rPr kumimoji="0" lang="zh-TW" altLang="en-US" b="1" u="heavy" dirty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活動結束後兩週內完成</a:t>
            </a:r>
            <a:r>
              <a:rPr kumimoji="0" lang="zh-TW" altLang="en-US" dirty="0">
                <a:latin typeface="標楷體"/>
                <a:ea typeface="標楷體"/>
              </a:rPr>
              <a:t>；</a:t>
            </a:r>
            <a:r>
              <a:rPr kumimoji="0" lang="zh-TW" altLang="en-US" b="1" dirty="0">
                <a:latin typeface="標楷體" pitchFamily="65" charset="-120"/>
                <a:ea typeface="標楷體" pitchFamily="65" charset="-120"/>
              </a:rPr>
              <a:t>成果報告書</a:t>
            </a:r>
            <a:r>
              <a:rPr kumimoji="0" lang="zh-TW" altLang="en-US" dirty="0">
                <a:latin typeface="標楷體" pitchFamily="65" charset="-120"/>
                <a:ea typeface="標楷體" pitchFamily="65" charset="-120"/>
              </a:rPr>
              <a:t>最晚要在</a:t>
            </a:r>
            <a:r>
              <a:rPr kumimoji="0" lang="zh-TW" altLang="en-US" b="1" u="sng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正式活動日後</a:t>
            </a:r>
            <a:r>
              <a:rPr kumimoji="0" lang="en-US" altLang="zh-TW" b="1" u="sng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1</a:t>
            </a:r>
            <a:r>
              <a:rPr kumimoji="0" lang="zh-TW" altLang="en-US" b="1" u="sng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個月內完成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。</a:t>
            </a:r>
            <a:endParaRPr kumimoji="0" lang="zh-TW" altLang="en-US" b="1" u="sng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4514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 bwMode="auto">
          <a:xfrm>
            <a:off x="827584" y="2924944"/>
            <a:ext cx="77724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 altLang="zh-TW" sz="3200" dirty="0" smtClean="0">
                <a:latin typeface="標楷體" pitchFamily="65" charset="-120"/>
                <a:ea typeface="標楷體" pitchFamily="65" charset="-120"/>
              </a:rPr>
              <a:t>※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撰寫</a:t>
            </a:r>
            <a:r>
              <a:rPr lang="zh-TW" altLang="en-US" sz="3200" dirty="0" smtClean="0">
                <a:latin typeface="標楷體"/>
                <a:ea typeface="標楷體"/>
              </a:rPr>
              <a:t>： </a:t>
            </a:r>
            <a:r>
              <a:rPr lang="en-US" altLang="zh-TW" sz="3200" b="1" dirty="0" smtClean="0">
                <a:latin typeface="標楷體" pitchFamily="65" charset="-120"/>
                <a:ea typeface="標楷體" pitchFamily="65" charset="-120"/>
              </a:rPr>
              <a:t>(1)</a:t>
            </a:r>
            <a:r>
              <a:rPr lang="zh-TW" altLang="en-US" sz="3200" b="1" dirty="0" smtClean="0">
                <a:latin typeface="標楷體" pitchFamily="65" charset="-120"/>
                <a:ea typeface="標楷體" pitchFamily="65" charset="-120"/>
              </a:rPr>
              <a:t>檢討會</a:t>
            </a:r>
            <a:endParaRPr lang="en-US" altLang="zh-TW" sz="3200" b="1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3200" b="1" dirty="0" smtClean="0">
                <a:latin typeface="標楷體" pitchFamily="65" charset="-120"/>
                <a:ea typeface="標楷體" pitchFamily="65" charset="-120"/>
              </a:rPr>
              <a:t>             (2)</a:t>
            </a:r>
            <a:r>
              <a:rPr lang="zh-TW" altLang="en-US" sz="3200" b="1" dirty="0" smtClean="0">
                <a:latin typeface="標楷體" pitchFamily="65" charset="-120"/>
                <a:ea typeface="標楷體" pitchFamily="65" charset="-120"/>
              </a:rPr>
              <a:t>成果報告書</a:t>
            </a:r>
            <a:endParaRPr lang="en-US" altLang="zh-TW" sz="3200" b="1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3200" b="1" dirty="0" smtClean="0">
                <a:latin typeface="標楷體" pitchFamily="65" charset="-120"/>
                <a:ea typeface="標楷體" pitchFamily="65" charset="-120"/>
              </a:rPr>
              <a:t>           (3)</a:t>
            </a:r>
            <a:r>
              <a:rPr lang="zh-TW" altLang="en-US" sz="3200" b="1" dirty="0" smtClean="0">
                <a:latin typeface="標楷體" pitchFamily="65" charset="-120"/>
                <a:ea typeface="標楷體" pitchFamily="65" charset="-120"/>
              </a:rPr>
              <a:t>活動報帳</a:t>
            </a:r>
            <a:endParaRPr lang="en-US" altLang="zh-TW" sz="3200" b="1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sz="32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3200" dirty="0" smtClean="0">
                <a:latin typeface="標楷體" pitchFamily="65" charset="-120"/>
                <a:ea typeface="標楷體" pitchFamily="65" charset="-120"/>
              </a:rPr>
              <a:t>※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整理</a:t>
            </a:r>
            <a:r>
              <a:rPr lang="zh-TW" altLang="en-US" sz="3200" dirty="0">
                <a:latin typeface="標楷體"/>
                <a:ea typeface="標楷體"/>
              </a:rPr>
              <a:t>：</a:t>
            </a:r>
            <a:r>
              <a:rPr lang="en-US" altLang="zh-TW" sz="3200" b="1" dirty="0" smtClean="0">
                <a:latin typeface="標楷體" pitchFamily="65" charset="-120"/>
                <a:ea typeface="標楷體" pitchFamily="65" charset="-120"/>
              </a:rPr>
              <a:t>(4)</a:t>
            </a:r>
            <a:r>
              <a:rPr lang="zh-TW" altLang="en-US" sz="3200" b="1" dirty="0" smtClean="0">
                <a:latin typeface="標楷體" pitchFamily="65" charset="-120"/>
                <a:ea typeface="標楷體" pitchFamily="65" charset="-120"/>
              </a:rPr>
              <a:t>存檔記錄</a:t>
            </a:r>
            <a:endParaRPr lang="en-US" altLang="zh-TW" sz="3200" b="1" dirty="0">
              <a:latin typeface="標楷體" pitchFamily="65" charset="-120"/>
              <a:ea typeface="標楷體" pitchFamily="65" charset="-120"/>
            </a:endParaRPr>
          </a:p>
          <a:p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要點提醒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dirty="0" smtClean="0">
                <a:latin typeface="標楷體" pitchFamily="65" charset="-120"/>
                <a:ea typeface="標楷體" pitchFamily="65" charset="-120"/>
              </a:rPr>
            </a:br>
            <a:endParaRPr lang="zh-TW" altLang="en-US" dirty="0" smtClean="0">
              <a:ea typeface="新細明體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矩形 4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3697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79" y="131664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(1)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檢討會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31640" y="762963"/>
            <a:ext cx="66479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大家先比較一下這兩個不同活動的檢討會資料</a:t>
            </a:r>
            <a:r>
              <a:rPr lang="zh-TW" altLang="en-US" dirty="0" smtClean="0">
                <a:latin typeface="標楷體"/>
                <a:ea typeface="標楷體"/>
              </a:rPr>
              <a:t>，</a:t>
            </a:r>
            <a:endParaRPr lang="en-US" altLang="zh-TW" dirty="0" smtClean="0">
              <a:latin typeface="標楷體"/>
              <a:ea typeface="標楷體"/>
            </a:endParaRPr>
          </a:p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說說看它們之間的差異</a:t>
            </a:r>
            <a:r>
              <a:rPr lang="zh-TW" altLang="en-US" dirty="0" smtClean="0">
                <a:latin typeface="標楷體"/>
                <a:ea typeface="標楷體"/>
              </a:rPr>
              <a:t> </a:t>
            </a:r>
            <a:r>
              <a:rPr lang="en-US" altLang="zh-TW" dirty="0" smtClean="0">
                <a:latin typeface="標楷體"/>
                <a:ea typeface="標楷體"/>
              </a:rPr>
              <a:t>?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93960"/>
            <a:ext cx="3752850" cy="5095875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40" y="1618070"/>
            <a:ext cx="3762375" cy="5076825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7" name="矩形 6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矩形 7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45932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84" y="2671936"/>
            <a:ext cx="4486237" cy="3960440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39980"/>
            <a:ext cx="3921348" cy="4172180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263079" y="131664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(1)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檢討會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6086" y="762963"/>
            <a:ext cx="78790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要依照活動的時期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 u="heavy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活動籌備</a:t>
            </a:r>
            <a:r>
              <a:rPr lang="zh-TW" altLang="en-US" b="1" u="heavy" dirty="0" smtClean="0">
                <a:solidFill>
                  <a:srgbClr val="0070C0"/>
                </a:solidFill>
                <a:latin typeface="標楷體"/>
                <a:ea typeface="標楷體"/>
              </a:rPr>
              <a:t>、活動前、活動中、活動後</a:t>
            </a:r>
            <a:r>
              <a:rPr lang="en-US" altLang="zh-TW" dirty="0" smtClean="0">
                <a:latin typeface="標楷體"/>
                <a:ea typeface="標楷體"/>
              </a:rPr>
              <a:t>)</a:t>
            </a:r>
          </a:p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來進行各工作人員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單位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的細項檢討</a:t>
            </a:r>
            <a:r>
              <a:rPr lang="zh-TW" altLang="en-US" dirty="0" smtClean="0">
                <a:latin typeface="標楷體"/>
                <a:ea typeface="標楷體"/>
              </a:rPr>
              <a:t>。</a:t>
            </a:r>
            <a:endParaRPr lang="en-US" altLang="zh-TW" dirty="0" smtClean="0">
              <a:latin typeface="標楷體"/>
              <a:ea typeface="標楷體"/>
            </a:endParaRPr>
          </a:p>
          <a:p>
            <a:pPr algn="ctr"/>
            <a:r>
              <a:rPr lang="zh-TW" altLang="en-US" b="1" u="heavy" dirty="0" smtClean="0">
                <a:solidFill>
                  <a:srgbClr val="FF0000"/>
                </a:solidFill>
                <a:latin typeface="標楷體"/>
                <a:ea typeface="標楷體"/>
              </a:rPr>
              <a:t>項目名稱要簡單明瞭、情形則需要詳細敘述</a:t>
            </a:r>
            <a:endParaRPr lang="en-US" altLang="zh-TW" b="1" u="heavy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2017" y="1992773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詳細</a:t>
            </a:r>
            <a:r>
              <a:rPr lang="zh-TW" altLang="en-US" sz="2000" b="1" dirty="0" smtClean="0">
                <a:solidFill>
                  <a:srgbClr val="0070C0"/>
                </a:solidFill>
                <a:latin typeface="標楷體"/>
                <a:ea typeface="標楷體"/>
              </a:rPr>
              <a:t>，問題內容較明確</a:t>
            </a:r>
            <a:endParaRPr lang="en-US" altLang="zh-TW" sz="2000" b="1" dirty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88519" y="2192828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0070C0"/>
                </a:solidFill>
                <a:latin typeface="標楷體"/>
                <a:ea typeface="標楷體"/>
              </a:rPr>
              <a:t>簡略，問題內容較模糊</a:t>
            </a:r>
            <a:endParaRPr lang="en-US" altLang="zh-TW" sz="2000" b="1" dirty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10" name="矩形 9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矩形 10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359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801413" y="131664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成果報告書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3137"/>
            <a:ext cx="3596546" cy="5087576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1331639" y="762963"/>
            <a:ext cx="66479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大家先比較一下這兩個不同活動的成果報告書</a:t>
            </a:r>
            <a:r>
              <a:rPr lang="zh-TW" altLang="en-US" dirty="0" smtClean="0">
                <a:latin typeface="標楷體"/>
                <a:ea typeface="標楷體"/>
              </a:rPr>
              <a:t>，</a:t>
            </a:r>
            <a:endParaRPr lang="en-US" altLang="zh-TW" dirty="0" smtClean="0">
              <a:latin typeface="標楷體"/>
              <a:ea typeface="標楷體"/>
            </a:endParaRPr>
          </a:p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說說看它們之間的差異</a:t>
            </a:r>
            <a:r>
              <a:rPr lang="zh-TW" altLang="en-US" dirty="0" smtClean="0">
                <a:latin typeface="標楷體"/>
                <a:ea typeface="標楷體"/>
              </a:rPr>
              <a:t> </a:t>
            </a:r>
            <a:r>
              <a:rPr lang="en-US" altLang="zh-TW" dirty="0" smtClean="0">
                <a:latin typeface="標楷體"/>
                <a:ea typeface="標楷體"/>
              </a:rPr>
              <a:t>?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93960"/>
            <a:ext cx="3627480" cy="5109384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8606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346" y="836712"/>
            <a:ext cx="4350696" cy="2737127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346" y="3979332"/>
            <a:ext cx="4350696" cy="2721036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801413" y="131664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成果報告書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824028" y="1340768"/>
            <a:ext cx="3816424" cy="20162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4788024" y="4509120"/>
            <a:ext cx="3888432" cy="20162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7" name="直線單箭頭接點 6"/>
          <p:cNvCxnSpPr>
            <a:stCxn id="5" idx="2"/>
            <a:endCxn id="6" idx="0"/>
          </p:cNvCxnSpPr>
          <p:nvPr/>
        </p:nvCxnSpPr>
        <p:spPr bwMode="auto">
          <a:xfrm>
            <a:off x="6732240" y="3356992"/>
            <a:ext cx="0" cy="11521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文字方塊 7"/>
          <p:cNvSpPr txBox="1"/>
          <p:nvPr/>
        </p:nvSpPr>
        <p:spPr>
          <a:xfrm>
            <a:off x="6941781" y="3637347"/>
            <a:ext cx="1777161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成果報告書的內容要打完整</a:t>
            </a:r>
            <a:r>
              <a:rPr lang="en-US" altLang="zh-TW" sz="1800" b="1" dirty="0" smtClean="0">
                <a:solidFill>
                  <a:srgbClr val="FF0000"/>
                </a:solidFill>
                <a:latin typeface="標楷體"/>
                <a:ea typeface="標楷體"/>
              </a:rPr>
              <a:t>!</a:t>
            </a:r>
            <a:endParaRPr lang="zh-TW" altLang="en-US" sz="18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1520" y="1168908"/>
            <a:ext cx="3986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一</a:t>
            </a:r>
            <a:r>
              <a:rPr lang="zh-TW" altLang="en-US" dirty="0" smtClean="0">
                <a:latin typeface="標楷體"/>
                <a:ea typeface="標楷體"/>
              </a:rPr>
              <a:t>、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成果報告書通常都是電子檔</a:t>
            </a:r>
            <a:r>
              <a:rPr lang="zh-TW" altLang="en-US" dirty="0" smtClean="0">
                <a:latin typeface="標楷體"/>
                <a:ea typeface="標楷體"/>
              </a:rPr>
              <a:t>，</a:t>
            </a:r>
            <a:r>
              <a:rPr lang="zh-TW" altLang="en-US" dirty="0">
                <a:latin typeface="標楷體"/>
                <a:ea typeface="標楷體"/>
              </a:rPr>
              <a:t>所以</a:t>
            </a:r>
            <a:r>
              <a:rPr lang="zh-TW" altLang="en-US" b="1" u="heavy" dirty="0" smtClean="0">
                <a:latin typeface="標楷體"/>
                <a:ea typeface="標楷體"/>
              </a:rPr>
              <a:t>內容</a:t>
            </a:r>
            <a:r>
              <a:rPr lang="zh-TW" altLang="en-US" b="1" u="heavy" dirty="0">
                <a:latin typeface="標楷體"/>
                <a:ea typeface="標楷體"/>
              </a:rPr>
              <a:t>全部</a:t>
            </a:r>
            <a:r>
              <a:rPr lang="zh-TW" altLang="en-US" b="1" u="heavy" dirty="0" smtClean="0">
                <a:latin typeface="標楷體"/>
                <a:ea typeface="標楷體"/>
              </a:rPr>
              <a:t>都要用電腦輸入完畢</a:t>
            </a:r>
            <a:r>
              <a:rPr lang="zh-TW" altLang="en-US" dirty="0" smtClean="0">
                <a:latin typeface="標楷體"/>
                <a:ea typeface="標楷體"/>
              </a:rPr>
              <a:t>。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橢圓 14"/>
          <p:cNvSpPr/>
          <p:nvPr/>
        </p:nvSpPr>
        <p:spPr bwMode="auto">
          <a:xfrm>
            <a:off x="6984268" y="1628800"/>
            <a:ext cx="1692188" cy="380037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cxnSp>
        <p:nvCxnSpPr>
          <p:cNvPr id="16" name="直線單箭頭接點 15"/>
          <p:cNvCxnSpPr>
            <a:stCxn id="15" idx="2"/>
            <a:endCxn id="17" idx="3"/>
          </p:cNvCxnSpPr>
          <p:nvPr/>
        </p:nvCxnSpPr>
        <p:spPr bwMode="auto">
          <a:xfrm flipH="1">
            <a:off x="2801413" y="1818819"/>
            <a:ext cx="4182855" cy="12575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字方塊 16"/>
          <p:cNvSpPr txBox="1"/>
          <p:nvPr/>
        </p:nvSpPr>
        <p:spPr>
          <a:xfrm>
            <a:off x="353141" y="2476201"/>
            <a:ext cx="2448272" cy="120032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日期格式</a:t>
            </a:r>
            <a:r>
              <a:rPr lang="en-US" altLang="zh-TW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:</a:t>
            </a:r>
          </a:p>
          <a:p>
            <a:r>
              <a:rPr lang="en-US" altLang="zh-TW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YYYY/MM/DD</a:t>
            </a:r>
          </a:p>
          <a:p>
            <a:r>
              <a:rPr lang="en-US" altLang="zh-TW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Ex: 2014/12/02</a:t>
            </a:r>
            <a:endParaRPr lang="zh-TW" altLang="en-US" b="1" dirty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1" name="橢圓 20"/>
          <p:cNvSpPr/>
          <p:nvPr/>
        </p:nvSpPr>
        <p:spPr bwMode="auto">
          <a:xfrm>
            <a:off x="6984268" y="4803499"/>
            <a:ext cx="1692188" cy="380037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cxnSp>
        <p:nvCxnSpPr>
          <p:cNvPr id="22" name="直線單箭頭接點 21"/>
          <p:cNvCxnSpPr>
            <a:stCxn id="21" idx="2"/>
            <a:endCxn id="17" idx="3"/>
          </p:cNvCxnSpPr>
          <p:nvPr/>
        </p:nvCxnSpPr>
        <p:spPr bwMode="auto">
          <a:xfrm flipH="1" flipV="1">
            <a:off x="2801413" y="3076366"/>
            <a:ext cx="4182855" cy="19171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橢圓 33"/>
          <p:cNvSpPr/>
          <p:nvPr/>
        </p:nvSpPr>
        <p:spPr bwMode="auto">
          <a:xfrm>
            <a:off x="4850566" y="2696329"/>
            <a:ext cx="1879127" cy="380037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cxnSp>
        <p:nvCxnSpPr>
          <p:cNvPr id="37" name="直線單箭頭接點 36"/>
          <p:cNvCxnSpPr>
            <a:stCxn id="34" idx="2"/>
            <a:endCxn id="17" idx="3"/>
          </p:cNvCxnSpPr>
          <p:nvPr/>
        </p:nvCxnSpPr>
        <p:spPr bwMode="auto">
          <a:xfrm flipH="1">
            <a:off x="2801413" y="2886348"/>
            <a:ext cx="2049153" cy="19001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橢圓 39"/>
          <p:cNvSpPr/>
          <p:nvPr/>
        </p:nvSpPr>
        <p:spPr bwMode="auto">
          <a:xfrm>
            <a:off x="4788024" y="5877272"/>
            <a:ext cx="1944216" cy="380037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cxnSp>
        <p:nvCxnSpPr>
          <p:cNvPr id="41" name="直線單箭頭接點 40"/>
          <p:cNvCxnSpPr>
            <a:stCxn id="40" idx="2"/>
            <a:endCxn id="17" idx="3"/>
          </p:cNvCxnSpPr>
          <p:nvPr/>
        </p:nvCxnSpPr>
        <p:spPr bwMode="auto">
          <a:xfrm flipH="1" flipV="1">
            <a:off x="2801413" y="3076366"/>
            <a:ext cx="1986611" cy="29909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文字方塊 44"/>
          <p:cNvSpPr txBox="1"/>
          <p:nvPr/>
        </p:nvSpPr>
        <p:spPr>
          <a:xfrm>
            <a:off x="371408" y="4077131"/>
            <a:ext cx="2448272" cy="15696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  <a:latin typeface="標楷體" pitchFamily="65" charset="-120"/>
                <a:ea typeface="標楷體" pitchFamily="65" charset="-120"/>
              </a:rPr>
              <a:t>2</a:t>
            </a:r>
            <a:r>
              <a:rPr lang="en-US" altLang="zh-TW" b="1" dirty="0" smtClean="0">
                <a:solidFill>
                  <a:srgbClr val="FFC000"/>
                </a:solidFill>
                <a:latin typeface="標楷體" pitchFamily="65" charset="-120"/>
                <a:ea typeface="標楷體" pitchFamily="65" charset="-120"/>
              </a:rPr>
              <a:t>.</a:t>
            </a:r>
            <a:r>
              <a:rPr lang="zh-TW" altLang="en-US" b="1" dirty="0" smtClean="0">
                <a:solidFill>
                  <a:srgbClr val="FFC000"/>
                </a:solidFill>
                <a:latin typeface="標楷體" pitchFamily="65" charset="-120"/>
                <a:ea typeface="標楷體" pitchFamily="65" charset="-120"/>
              </a:rPr>
              <a:t>活動地點請輸入完整地址</a:t>
            </a:r>
            <a:r>
              <a:rPr lang="en-US" altLang="zh-TW" b="1" dirty="0" smtClean="0">
                <a:solidFill>
                  <a:srgbClr val="FFC0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 dirty="0" smtClean="0">
                <a:solidFill>
                  <a:srgbClr val="FFC000"/>
                </a:solidFill>
                <a:latin typeface="標楷體" pitchFamily="65" charset="-120"/>
                <a:ea typeface="標楷體" pitchFamily="65" charset="-120"/>
              </a:rPr>
              <a:t>若在校內</a:t>
            </a:r>
            <a:r>
              <a:rPr lang="zh-TW" altLang="en-US" b="1" dirty="0" smtClean="0">
                <a:solidFill>
                  <a:srgbClr val="FFC000"/>
                </a:solidFill>
                <a:latin typeface="標楷體"/>
                <a:ea typeface="標楷體"/>
              </a:rPr>
              <a:t>，</a:t>
            </a:r>
            <a:r>
              <a:rPr lang="zh-TW" altLang="en-US" b="1" dirty="0" smtClean="0">
                <a:solidFill>
                  <a:srgbClr val="FFC000"/>
                </a:solidFill>
                <a:latin typeface="標楷體" pitchFamily="65" charset="-120"/>
                <a:ea typeface="標楷體" pitchFamily="65" charset="-120"/>
              </a:rPr>
              <a:t>則輸入地點即可</a:t>
            </a:r>
            <a:r>
              <a:rPr lang="en-US" altLang="zh-TW" b="1" dirty="0" smtClean="0">
                <a:solidFill>
                  <a:srgbClr val="FFC000"/>
                </a:solidFill>
                <a:latin typeface="標楷體" pitchFamily="65" charset="-120"/>
                <a:ea typeface="標楷體" pitchFamily="65" charset="-120"/>
              </a:rPr>
              <a:t>)</a:t>
            </a:r>
          </a:p>
        </p:txBody>
      </p:sp>
      <p:cxnSp>
        <p:nvCxnSpPr>
          <p:cNvPr id="46" name="直線單箭頭接點 45"/>
          <p:cNvCxnSpPr>
            <a:stCxn id="49" idx="1"/>
            <a:endCxn id="45" idx="3"/>
          </p:cNvCxnSpPr>
          <p:nvPr/>
        </p:nvCxnSpPr>
        <p:spPr bwMode="auto">
          <a:xfrm flipH="1" flipV="1">
            <a:off x="2819680" y="4861961"/>
            <a:ext cx="4239770" cy="10732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橢圓 48"/>
          <p:cNvSpPr/>
          <p:nvPr/>
        </p:nvSpPr>
        <p:spPr bwMode="auto">
          <a:xfrm>
            <a:off x="6774726" y="5879555"/>
            <a:ext cx="1944216" cy="380037"/>
          </a:xfrm>
          <a:prstGeom prst="ellipse">
            <a:avLst/>
          </a:prstGeom>
          <a:noFill/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cxnSp>
        <p:nvCxnSpPr>
          <p:cNvPr id="51" name="直線單箭頭接點 50"/>
          <p:cNvCxnSpPr>
            <a:stCxn id="52" idx="3"/>
            <a:endCxn id="45" idx="3"/>
          </p:cNvCxnSpPr>
          <p:nvPr/>
        </p:nvCxnSpPr>
        <p:spPr bwMode="auto">
          <a:xfrm flipH="1">
            <a:off x="2819680" y="3020710"/>
            <a:ext cx="4161280" cy="18412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橢圓 51"/>
          <p:cNvSpPr/>
          <p:nvPr/>
        </p:nvSpPr>
        <p:spPr bwMode="auto">
          <a:xfrm>
            <a:off x="6696236" y="2696328"/>
            <a:ext cx="1944216" cy="380037"/>
          </a:xfrm>
          <a:prstGeom prst="ellipse">
            <a:avLst/>
          </a:prstGeom>
          <a:noFill/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grpSp>
        <p:nvGrpSpPr>
          <p:cNvPr id="55" name="群組 54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56" name="矩形 55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7" name="矩形 56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923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副標題 2"/>
          <p:cNvSpPr>
            <a:spLocks noGrp="1"/>
          </p:cNvSpPr>
          <p:nvPr>
            <p:ph type="subTitle" idx="1"/>
          </p:nvPr>
        </p:nvSpPr>
        <p:spPr>
          <a:xfrm>
            <a:off x="1331913" y="2708275"/>
            <a:ext cx="6400800" cy="1752600"/>
          </a:xfrm>
        </p:spPr>
        <p:txBody>
          <a:bodyPr/>
          <a:lstStyle/>
          <a:p>
            <a:r>
              <a:rPr lang="zh-TW" altLang="en-US" smtClean="0">
                <a:latin typeface="標楷體" pitchFamily="65" charset="-120"/>
                <a:ea typeface="標楷體" pitchFamily="65" charset="-120"/>
              </a:rPr>
              <a:t>那執秘到底要做什麼</a:t>
            </a:r>
            <a:r>
              <a:rPr lang="en-US" altLang="zh-TW" smtClean="0">
                <a:latin typeface="標楷體" pitchFamily="65" charset="-120"/>
                <a:ea typeface="標楷體" pitchFamily="65" charset="-120"/>
              </a:rPr>
              <a:t>?</a:t>
            </a:r>
            <a:endParaRPr lang="zh-TW" altLang="en-US" smtClean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94" y="2636912"/>
            <a:ext cx="731520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801413" y="131664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成果報告書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6" name="矩形 5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矩形 6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498" y="4797151"/>
            <a:ext cx="7366391" cy="160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375184" y="1196752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二</a:t>
            </a:r>
            <a:r>
              <a:rPr lang="zh-TW" altLang="en-US" dirty="0" smtClean="0">
                <a:latin typeface="標楷體"/>
                <a:ea typeface="標楷體"/>
              </a:rPr>
              <a:t>、使用經費概況的部份，就按照實際使用的經費輸入。</a:t>
            </a:r>
            <a:endParaRPr lang="en-US" altLang="zh-TW" dirty="0" smtClean="0">
              <a:latin typeface="標楷體"/>
              <a:ea typeface="標楷體"/>
            </a:endParaRPr>
          </a:p>
          <a:p>
            <a:pPr algn="ctr"/>
            <a:r>
              <a:rPr lang="en-US" altLang="zh-TW" dirty="0" smtClean="0">
                <a:latin typeface="標楷體"/>
                <a:ea typeface="標楷體"/>
              </a:rPr>
              <a:t>(</a:t>
            </a:r>
            <a:r>
              <a:rPr lang="zh-TW" altLang="en-US" dirty="0" smtClean="0">
                <a:latin typeface="標楷體"/>
                <a:ea typeface="標楷體"/>
              </a:rPr>
              <a:t>百分比的部份就</a:t>
            </a:r>
            <a:r>
              <a:rPr lang="zh-TW" altLang="en-US" b="1" u="heavy" dirty="0" smtClean="0">
                <a:solidFill>
                  <a:srgbClr val="FFC000"/>
                </a:solidFill>
                <a:latin typeface="標楷體"/>
                <a:ea typeface="標楷體"/>
              </a:rPr>
              <a:t>按照該活動全部金額來計算使用比例</a:t>
            </a:r>
            <a:r>
              <a:rPr lang="en-US" altLang="zh-TW" dirty="0" smtClean="0">
                <a:latin typeface="標楷體"/>
                <a:ea typeface="標楷體"/>
              </a:rPr>
              <a:t>)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91903" y="5157191"/>
            <a:ext cx="7366391" cy="124415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13" name="直線單箭頭接點 12"/>
          <p:cNvCxnSpPr/>
          <p:nvPr/>
        </p:nvCxnSpPr>
        <p:spPr bwMode="auto">
          <a:xfrm flipH="1">
            <a:off x="8172400" y="4241107"/>
            <a:ext cx="25596" cy="9160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矩形 14"/>
          <p:cNvSpPr/>
          <p:nvPr/>
        </p:nvSpPr>
        <p:spPr bwMode="auto">
          <a:xfrm>
            <a:off x="1617498" y="2996952"/>
            <a:ext cx="7366391" cy="124415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18" name="直線單箭頭接點 17"/>
          <p:cNvCxnSpPr>
            <a:stCxn id="19" idx="4"/>
          </p:cNvCxnSpPr>
          <p:nvPr/>
        </p:nvCxnSpPr>
        <p:spPr bwMode="auto">
          <a:xfrm flipH="1">
            <a:off x="3141034" y="4241107"/>
            <a:ext cx="62814" cy="18521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橢圓 18"/>
          <p:cNvSpPr/>
          <p:nvPr/>
        </p:nvSpPr>
        <p:spPr bwMode="auto">
          <a:xfrm>
            <a:off x="3034449" y="3918640"/>
            <a:ext cx="338797" cy="322467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cxnSp>
        <p:nvCxnSpPr>
          <p:cNvPr id="22" name="直線單箭頭接點 21"/>
          <p:cNvCxnSpPr>
            <a:stCxn id="23" idx="4"/>
          </p:cNvCxnSpPr>
          <p:nvPr/>
        </p:nvCxnSpPr>
        <p:spPr bwMode="auto">
          <a:xfrm flipH="1">
            <a:off x="3657580" y="4241107"/>
            <a:ext cx="62814" cy="18521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橢圓 22"/>
          <p:cNvSpPr/>
          <p:nvPr/>
        </p:nvSpPr>
        <p:spPr bwMode="auto">
          <a:xfrm>
            <a:off x="3519588" y="3918640"/>
            <a:ext cx="401611" cy="322467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cxnSp>
        <p:nvCxnSpPr>
          <p:cNvPr id="33" name="直線單箭頭接點 32"/>
          <p:cNvCxnSpPr>
            <a:stCxn id="34" idx="4"/>
          </p:cNvCxnSpPr>
          <p:nvPr/>
        </p:nvCxnSpPr>
        <p:spPr bwMode="auto">
          <a:xfrm flipH="1">
            <a:off x="4128794" y="4272486"/>
            <a:ext cx="62814" cy="18521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橢圓 33"/>
          <p:cNvSpPr/>
          <p:nvPr/>
        </p:nvSpPr>
        <p:spPr bwMode="auto">
          <a:xfrm>
            <a:off x="3990802" y="3950019"/>
            <a:ext cx="401611" cy="322467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cxnSp>
        <p:nvCxnSpPr>
          <p:cNvPr id="36" name="直線單箭頭接點 35"/>
          <p:cNvCxnSpPr>
            <a:stCxn id="37" idx="4"/>
          </p:cNvCxnSpPr>
          <p:nvPr/>
        </p:nvCxnSpPr>
        <p:spPr bwMode="auto">
          <a:xfrm flipH="1">
            <a:off x="4615034" y="4241107"/>
            <a:ext cx="62814" cy="18521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橢圓 36"/>
          <p:cNvSpPr/>
          <p:nvPr/>
        </p:nvSpPr>
        <p:spPr bwMode="auto">
          <a:xfrm>
            <a:off x="4477042" y="3918640"/>
            <a:ext cx="401611" cy="322467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cxnSp>
        <p:nvCxnSpPr>
          <p:cNvPr id="39" name="直線單箭頭接點 38"/>
          <p:cNvCxnSpPr>
            <a:stCxn id="40" idx="4"/>
          </p:cNvCxnSpPr>
          <p:nvPr/>
        </p:nvCxnSpPr>
        <p:spPr bwMode="auto">
          <a:xfrm flipH="1">
            <a:off x="5089243" y="4272486"/>
            <a:ext cx="62814" cy="18521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橢圓 39"/>
          <p:cNvSpPr/>
          <p:nvPr/>
        </p:nvSpPr>
        <p:spPr bwMode="auto">
          <a:xfrm>
            <a:off x="4951251" y="3950019"/>
            <a:ext cx="401611" cy="322467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1678163" y="6035229"/>
            <a:ext cx="4189981" cy="468885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6273003" y="4322837"/>
            <a:ext cx="1681567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要寫</a:t>
            </a:r>
            <a:r>
              <a:rPr lang="zh-TW" altLang="en-US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完整</a:t>
            </a:r>
            <a:r>
              <a:rPr lang="en-US" altLang="zh-TW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!!</a:t>
            </a:r>
            <a:endParaRPr lang="zh-TW" altLang="en-US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4" name="橢圓 43"/>
          <p:cNvSpPr/>
          <p:nvPr/>
        </p:nvSpPr>
        <p:spPr bwMode="auto">
          <a:xfrm>
            <a:off x="6084168" y="2996951"/>
            <a:ext cx="792088" cy="921689"/>
          </a:xfrm>
          <a:prstGeom prst="ellipse">
            <a:avLst/>
          </a:prstGeom>
          <a:noFill/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sp>
        <p:nvSpPr>
          <p:cNvPr id="45" name="橢圓 44"/>
          <p:cNvSpPr/>
          <p:nvPr/>
        </p:nvSpPr>
        <p:spPr bwMode="auto">
          <a:xfrm>
            <a:off x="5840524" y="5167201"/>
            <a:ext cx="792088" cy="921689"/>
          </a:xfrm>
          <a:prstGeom prst="ellipse">
            <a:avLst/>
          </a:prstGeom>
          <a:noFill/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cxnSp>
        <p:nvCxnSpPr>
          <p:cNvPr id="46" name="直線單箭頭接點 45"/>
          <p:cNvCxnSpPr>
            <a:endCxn id="44" idx="0"/>
          </p:cNvCxnSpPr>
          <p:nvPr/>
        </p:nvCxnSpPr>
        <p:spPr bwMode="auto">
          <a:xfrm>
            <a:off x="5089243" y="1956409"/>
            <a:ext cx="1390969" cy="10405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線單箭頭接點 47"/>
          <p:cNvCxnSpPr>
            <a:endCxn id="45" idx="1"/>
          </p:cNvCxnSpPr>
          <p:nvPr/>
        </p:nvCxnSpPr>
        <p:spPr bwMode="auto">
          <a:xfrm>
            <a:off x="5120650" y="1956409"/>
            <a:ext cx="835873" cy="334577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52364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801413" y="131664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成果報告書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3610273" cy="5127501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48" y="1484784"/>
            <a:ext cx="3610399" cy="5123850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545345" y="980728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三</a:t>
            </a:r>
            <a:r>
              <a:rPr lang="zh-TW" altLang="en-US" dirty="0" smtClean="0">
                <a:latin typeface="標楷體"/>
                <a:ea typeface="標楷體"/>
              </a:rPr>
              <a:t>、請詳細描述實際的活動內容。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78549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801413" y="131664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成果報告書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7" y="2132856"/>
            <a:ext cx="4363077" cy="4453507"/>
          </a:xfrm>
          <a:prstGeom prst="rect">
            <a:avLst/>
          </a:prstGeom>
          <a:noFill/>
          <a:ln w="3175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04" y="1106153"/>
            <a:ext cx="4019576" cy="548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539552" y="1099122"/>
            <a:ext cx="42484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四</a:t>
            </a:r>
            <a:r>
              <a:rPr lang="zh-TW" altLang="en-US" dirty="0" smtClean="0">
                <a:latin typeface="標楷體"/>
                <a:ea typeface="標楷體"/>
              </a:rPr>
              <a:t>、依據活動的實際執行狀況，詳細地描述在報告書內。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46754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801413" y="131664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成果報告書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682274"/>
            <a:ext cx="3456384" cy="4877053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648355"/>
            <a:ext cx="3479853" cy="4901446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539552" y="1099122"/>
            <a:ext cx="4248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五</a:t>
            </a:r>
            <a:r>
              <a:rPr lang="zh-TW" altLang="en-US" dirty="0" smtClean="0">
                <a:latin typeface="標楷體"/>
                <a:ea typeface="標楷體"/>
              </a:rPr>
              <a:t>、執秘心得要仔細打。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0810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801413" y="131664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成果報告書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359" y="1700808"/>
            <a:ext cx="3547168" cy="5030367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18" y="1700808"/>
            <a:ext cx="3588610" cy="5041997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539552" y="1099122"/>
            <a:ext cx="54473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latin typeface="標楷體"/>
                <a:ea typeface="標楷體"/>
              </a:rPr>
              <a:t>六、收支報告表</a:t>
            </a:r>
            <a:r>
              <a:rPr lang="en-US" altLang="zh-TW" dirty="0" smtClean="0">
                <a:latin typeface="標楷體"/>
                <a:ea typeface="標楷體"/>
              </a:rPr>
              <a:t>(</a:t>
            </a:r>
            <a:r>
              <a:rPr lang="zh-TW" altLang="en-US" dirty="0" smtClean="0">
                <a:latin typeface="標楷體"/>
                <a:ea typeface="標楷體"/>
              </a:rPr>
              <a:t>分成兩個部份說明</a:t>
            </a:r>
            <a:r>
              <a:rPr lang="en-US" altLang="zh-TW" dirty="0" smtClean="0">
                <a:latin typeface="標楷體"/>
                <a:ea typeface="標楷體"/>
              </a:rPr>
              <a:t>)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12" name="直線單箭頭接點 11"/>
          <p:cNvCxnSpPr>
            <a:stCxn id="13" idx="1"/>
            <a:endCxn id="15" idx="3"/>
          </p:cNvCxnSpPr>
          <p:nvPr/>
        </p:nvCxnSpPr>
        <p:spPr bwMode="auto">
          <a:xfrm flipH="1">
            <a:off x="3618649" y="2744924"/>
            <a:ext cx="1889455" cy="324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矩形 12"/>
          <p:cNvSpPr/>
          <p:nvPr/>
        </p:nvSpPr>
        <p:spPr bwMode="auto">
          <a:xfrm>
            <a:off x="5508104" y="2420888"/>
            <a:ext cx="3058164" cy="64807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899655" y="3068960"/>
            <a:ext cx="1484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B0F0"/>
                </a:solidFill>
                <a:latin typeface="標楷體" pitchFamily="65" charset="-120"/>
                <a:ea typeface="標楷體" pitchFamily="65" charset="-120"/>
              </a:rPr>
              <a:t>基本項目</a:t>
            </a:r>
            <a:endParaRPr lang="zh-TW" altLang="en-US" b="1" dirty="0">
              <a:solidFill>
                <a:srgbClr val="00B0F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39552" y="2420888"/>
            <a:ext cx="3079097" cy="1296144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19" name="直線單箭頭接點 18"/>
          <p:cNvCxnSpPr>
            <a:stCxn id="20" idx="1"/>
            <a:endCxn id="22" idx="3"/>
          </p:cNvCxnSpPr>
          <p:nvPr/>
        </p:nvCxnSpPr>
        <p:spPr bwMode="auto">
          <a:xfrm flipH="1">
            <a:off x="3692546" y="5733256"/>
            <a:ext cx="1816315" cy="19096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矩形 19"/>
          <p:cNvSpPr/>
          <p:nvPr/>
        </p:nvSpPr>
        <p:spPr bwMode="auto">
          <a:xfrm>
            <a:off x="5508861" y="5229200"/>
            <a:ext cx="3057407" cy="100811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899655" y="6006479"/>
            <a:ext cx="1484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經費核銷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613449" y="5445224"/>
            <a:ext cx="3079097" cy="9579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1368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90106"/>
            <a:ext cx="4392487" cy="2786424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29537"/>
            <a:ext cx="4392487" cy="2705050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線單箭頭接點 3"/>
          <p:cNvCxnSpPr>
            <a:stCxn id="9" idx="2"/>
            <a:endCxn id="5" idx="3"/>
          </p:cNvCxnSpPr>
          <p:nvPr/>
        </p:nvCxnSpPr>
        <p:spPr bwMode="auto">
          <a:xfrm flipH="1">
            <a:off x="2827308" y="1361296"/>
            <a:ext cx="2806422" cy="15931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文字方塊 4"/>
          <p:cNvSpPr txBox="1"/>
          <p:nvPr/>
        </p:nvSpPr>
        <p:spPr>
          <a:xfrm>
            <a:off x="379036" y="2354306"/>
            <a:ext cx="2448272" cy="120032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日期格式</a:t>
            </a:r>
            <a:r>
              <a:rPr lang="en-US" altLang="zh-TW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:</a:t>
            </a:r>
          </a:p>
          <a:p>
            <a:r>
              <a:rPr lang="en-US" altLang="zh-TW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YYYY/MM/DD</a:t>
            </a:r>
          </a:p>
          <a:p>
            <a:r>
              <a:rPr lang="en-US" altLang="zh-TW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Ex: 2014/12/02</a:t>
            </a:r>
            <a:endParaRPr lang="zh-TW" altLang="en-US" b="1" dirty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6" name="直線單箭頭接點 5"/>
          <p:cNvCxnSpPr>
            <a:stCxn id="10" idx="0"/>
            <a:endCxn id="5" idx="3"/>
          </p:cNvCxnSpPr>
          <p:nvPr/>
        </p:nvCxnSpPr>
        <p:spPr bwMode="auto">
          <a:xfrm flipH="1" flipV="1">
            <a:off x="2827308" y="2954471"/>
            <a:ext cx="3875690" cy="1408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橢圓 8"/>
          <p:cNvSpPr/>
          <p:nvPr/>
        </p:nvSpPr>
        <p:spPr bwMode="auto">
          <a:xfrm>
            <a:off x="5633730" y="1237807"/>
            <a:ext cx="1800200" cy="246977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5802898" y="4362471"/>
            <a:ext cx="1800200" cy="290665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charset="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19" name="矩形 18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矩形 19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2801413" y="131664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成果報告書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39552" y="1099122"/>
            <a:ext cx="54473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標楷體"/>
                <a:ea typeface="標楷體"/>
              </a:rPr>
              <a:t>六、收支報告表</a:t>
            </a:r>
            <a:endParaRPr lang="en-US" altLang="zh-TW" dirty="0" smtClean="0">
              <a:latin typeface="標楷體"/>
              <a:ea typeface="標楷體"/>
            </a:endParaRPr>
          </a:p>
          <a:p>
            <a:r>
              <a:rPr lang="en-US" altLang="zh-TW" dirty="0">
                <a:latin typeface="標楷體"/>
                <a:ea typeface="標楷體"/>
              </a:rPr>
              <a:t> </a:t>
            </a:r>
            <a:r>
              <a:rPr lang="en-US" altLang="zh-TW" dirty="0" smtClean="0">
                <a:latin typeface="標楷體"/>
                <a:ea typeface="標楷體"/>
              </a:rPr>
              <a:t> (1)</a:t>
            </a:r>
            <a:r>
              <a:rPr lang="zh-TW" altLang="en-US" dirty="0" smtClean="0">
                <a:latin typeface="標楷體"/>
                <a:ea typeface="標楷體"/>
              </a:rPr>
              <a:t>基本項目</a:t>
            </a:r>
            <a:r>
              <a:rPr lang="en-US" altLang="zh-TW" dirty="0" smtClean="0">
                <a:latin typeface="標楷體"/>
                <a:ea typeface="標楷體"/>
              </a:rPr>
              <a:t>(</a:t>
            </a:r>
            <a:r>
              <a:rPr lang="zh-TW" altLang="en-US" dirty="0" smtClean="0">
                <a:latin typeface="標楷體"/>
                <a:ea typeface="標楷體"/>
              </a:rPr>
              <a:t>上半部</a:t>
            </a:r>
            <a:r>
              <a:rPr lang="en-US" altLang="zh-TW" dirty="0" smtClean="0">
                <a:latin typeface="標楷體"/>
                <a:ea typeface="標楷體"/>
              </a:rPr>
              <a:t>)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71408" y="4077131"/>
            <a:ext cx="2448272" cy="83099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92D050"/>
                </a:solidFill>
                <a:latin typeface="標楷體" pitchFamily="65" charset="-120"/>
                <a:ea typeface="標楷體" pitchFamily="65" charset="-120"/>
              </a:rPr>
              <a:t>2</a:t>
            </a:r>
            <a:r>
              <a:rPr lang="en-US" altLang="zh-TW" b="1" dirty="0" smtClean="0">
                <a:solidFill>
                  <a:srgbClr val="92D050"/>
                </a:solidFill>
                <a:latin typeface="標楷體" pitchFamily="65" charset="-120"/>
                <a:ea typeface="標楷體" pitchFamily="65" charset="-120"/>
              </a:rPr>
              <a:t>.</a:t>
            </a:r>
            <a:r>
              <a:rPr lang="zh-TW" altLang="en-US" b="1" dirty="0" smtClean="0">
                <a:solidFill>
                  <a:srgbClr val="92D050"/>
                </a:solidFill>
                <a:latin typeface="標楷體" pitchFamily="65" charset="-120"/>
                <a:ea typeface="標楷體" pitchFamily="65" charset="-120"/>
              </a:rPr>
              <a:t>有用到經費的項目要詳細列出</a:t>
            </a:r>
            <a:endParaRPr lang="en-US" altLang="zh-TW" b="1" dirty="0" smtClean="0">
              <a:solidFill>
                <a:srgbClr val="92D050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28" name="直線單箭頭接點 27"/>
          <p:cNvCxnSpPr>
            <a:stCxn id="31" idx="1"/>
            <a:endCxn id="27" idx="3"/>
          </p:cNvCxnSpPr>
          <p:nvPr/>
        </p:nvCxnSpPr>
        <p:spPr bwMode="auto">
          <a:xfrm flipH="1" flipV="1">
            <a:off x="2819680" y="4492630"/>
            <a:ext cx="1597938" cy="3431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矩形 30"/>
          <p:cNvSpPr/>
          <p:nvPr/>
        </p:nvSpPr>
        <p:spPr bwMode="auto">
          <a:xfrm>
            <a:off x="4417618" y="4664137"/>
            <a:ext cx="4282300" cy="343236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8197" name="文字方塊 8196"/>
          <p:cNvSpPr txBox="1"/>
          <p:nvPr/>
        </p:nvSpPr>
        <p:spPr>
          <a:xfrm>
            <a:off x="3263226" y="4154955"/>
            <a:ext cx="804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C000"/>
                </a:solidFill>
                <a:latin typeface="標楷體" pitchFamily="65" charset="-120"/>
                <a:ea typeface="標楷體" pitchFamily="65" charset="-120"/>
              </a:rPr>
              <a:t>收入</a:t>
            </a:r>
            <a:endParaRPr lang="zh-TW" altLang="en-US" dirty="0"/>
          </a:p>
        </p:txBody>
      </p:sp>
      <p:cxnSp>
        <p:nvCxnSpPr>
          <p:cNvPr id="38" name="直線單箭頭接點 37"/>
          <p:cNvCxnSpPr>
            <a:stCxn id="39" idx="1"/>
            <a:endCxn id="27" idx="3"/>
          </p:cNvCxnSpPr>
          <p:nvPr/>
        </p:nvCxnSpPr>
        <p:spPr bwMode="auto">
          <a:xfrm flipH="1" flipV="1">
            <a:off x="2819680" y="4492630"/>
            <a:ext cx="1573000" cy="9826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矩形 38"/>
          <p:cNvSpPr/>
          <p:nvPr/>
        </p:nvSpPr>
        <p:spPr bwMode="auto">
          <a:xfrm>
            <a:off x="4392680" y="5072997"/>
            <a:ext cx="4282300" cy="804625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184530" y="5051229"/>
            <a:ext cx="804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  <a:latin typeface="標楷體" pitchFamily="65" charset="-120"/>
                <a:ea typeface="標楷體" pitchFamily="65" charset="-120"/>
              </a:rPr>
              <a:t>支出</a:t>
            </a:r>
            <a:endParaRPr lang="zh-TW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3782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801413" y="131664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成果報告書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1099122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標楷體"/>
                <a:ea typeface="標楷體"/>
              </a:rPr>
              <a:t>六、收支報告表</a:t>
            </a:r>
            <a:endParaRPr lang="en-US" altLang="zh-TW" dirty="0" smtClean="0">
              <a:latin typeface="標楷體"/>
              <a:ea typeface="標楷體"/>
            </a:endParaRPr>
          </a:p>
          <a:p>
            <a:r>
              <a:rPr lang="en-US" altLang="zh-TW" dirty="0">
                <a:latin typeface="標楷體"/>
                <a:ea typeface="標楷體"/>
              </a:rPr>
              <a:t> </a:t>
            </a:r>
            <a:r>
              <a:rPr lang="en-US" altLang="zh-TW" dirty="0" smtClean="0">
                <a:latin typeface="標楷體"/>
                <a:ea typeface="標楷體"/>
              </a:rPr>
              <a:t> (1)</a:t>
            </a:r>
            <a:r>
              <a:rPr lang="zh-TW" altLang="en-US" dirty="0" smtClean="0">
                <a:latin typeface="標楷體"/>
                <a:ea typeface="標楷體"/>
              </a:rPr>
              <a:t>經費核銷</a:t>
            </a:r>
            <a:r>
              <a:rPr lang="en-US" altLang="zh-TW" dirty="0" smtClean="0">
                <a:latin typeface="標楷體"/>
                <a:ea typeface="標楷體"/>
              </a:rPr>
              <a:t>(</a:t>
            </a:r>
            <a:r>
              <a:rPr lang="zh-TW" altLang="en-US" dirty="0" smtClean="0">
                <a:latin typeface="標楷體"/>
                <a:ea typeface="標楷體"/>
              </a:rPr>
              <a:t>下半部</a:t>
            </a:r>
            <a:r>
              <a:rPr lang="en-US" altLang="zh-TW" dirty="0" smtClean="0">
                <a:latin typeface="標楷體"/>
                <a:ea typeface="標楷體"/>
              </a:rPr>
              <a:t>)</a:t>
            </a:r>
            <a:r>
              <a:rPr lang="zh-TW" altLang="en-US" dirty="0" smtClean="0">
                <a:latin typeface="標楷體"/>
                <a:ea typeface="標楷體"/>
              </a:rPr>
              <a:t>：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要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根據上面的項目來輸入</a:t>
            </a:r>
            <a:r>
              <a:rPr lang="zh-TW" altLang="en-US" b="1" dirty="0" smtClean="0">
                <a:latin typeface="標楷體"/>
                <a:ea typeface="標楷體"/>
              </a:rPr>
              <a:t>。</a:t>
            </a:r>
            <a:endParaRPr lang="en-US" altLang="zh-TW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002" y="4808846"/>
            <a:ext cx="5617561" cy="1829162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059" y="2386740"/>
            <a:ext cx="5608035" cy="1706793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直線單箭頭接點 10"/>
          <p:cNvCxnSpPr/>
          <p:nvPr/>
        </p:nvCxnSpPr>
        <p:spPr bwMode="auto">
          <a:xfrm flipH="1">
            <a:off x="1835696" y="2751652"/>
            <a:ext cx="2952328" cy="11814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ysDot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矩形 12"/>
          <p:cNvSpPr/>
          <p:nvPr/>
        </p:nvSpPr>
        <p:spPr bwMode="auto">
          <a:xfrm>
            <a:off x="4027985" y="2605100"/>
            <a:ext cx="4464496" cy="600164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995936" y="5085183"/>
            <a:ext cx="4464496" cy="549703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7957" y="2354304"/>
            <a:ext cx="3096344" cy="37856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Ex1:</a:t>
            </a:r>
          </a:p>
          <a:p>
            <a:r>
              <a:rPr lang="zh-TW" altLang="en-US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假設</a:t>
            </a:r>
            <a:r>
              <a:rPr lang="zh-TW" altLang="en-US" b="1" u="heavy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第</a:t>
            </a:r>
            <a:r>
              <a:rPr lang="en-US" altLang="zh-TW" b="1" u="heavy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3</a:t>
            </a:r>
            <a:r>
              <a:rPr lang="zh-TW" altLang="en-US" b="1" u="heavy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項</a:t>
            </a:r>
            <a:r>
              <a:rPr lang="zh-TW" altLang="en-US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同時用到學校經費與社團經費</a:t>
            </a:r>
            <a:r>
              <a:rPr lang="zh-TW" altLang="en-US" b="1" dirty="0" smtClean="0">
                <a:solidFill>
                  <a:srgbClr val="7030A0"/>
                </a:solidFill>
                <a:latin typeface="標楷體"/>
                <a:ea typeface="標楷體"/>
              </a:rPr>
              <a:t>，</a:t>
            </a:r>
            <a:endParaRPr lang="en-US" altLang="zh-TW" b="1" dirty="0" smtClean="0">
              <a:solidFill>
                <a:srgbClr val="7030A0"/>
              </a:solidFill>
              <a:latin typeface="標楷體"/>
              <a:ea typeface="標楷體"/>
            </a:endParaRPr>
          </a:p>
          <a:p>
            <a:r>
              <a:rPr lang="zh-TW" altLang="en-US" b="1" dirty="0" smtClean="0">
                <a:solidFill>
                  <a:srgbClr val="7030A0"/>
                </a:solidFill>
                <a:latin typeface="標楷體"/>
                <a:ea typeface="標楷體"/>
              </a:rPr>
              <a:t>就在學校與社團欄同時填入</a:t>
            </a:r>
            <a:r>
              <a:rPr lang="zh-TW" altLang="en-US" b="1" u="heavy" dirty="0" smtClean="0">
                <a:solidFill>
                  <a:srgbClr val="7030A0"/>
                </a:solidFill>
                <a:latin typeface="標楷體"/>
                <a:ea typeface="標楷體"/>
              </a:rPr>
              <a:t>編號</a:t>
            </a:r>
            <a:r>
              <a:rPr lang="en-US" altLang="zh-TW" b="1" u="heavy" dirty="0" smtClean="0">
                <a:solidFill>
                  <a:srgbClr val="7030A0"/>
                </a:solidFill>
                <a:latin typeface="標楷體"/>
                <a:ea typeface="標楷體"/>
              </a:rPr>
              <a:t>3</a:t>
            </a:r>
            <a:r>
              <a:rPr lang="en-US" altLang="zh-TW" b="1" dirty="0" smtClean="0">
                <a:solidFill>
                  <a:srgbClr val="7030A0"/>
                </a:solidFill>
                <a:latin typeface="標楷體"/>
                <a:ea typeface="標楷體"/>
              </a:rPr>
              <a:t>(</a:t>
            </a:r>
            <a:r>
              <a:rPr lang="zh-TW" altLang="en-US" b="1" u="heavy" dirty="0" smtClean="0">
                <a:solidFill>
                  <a:srgbClr val="FF0000"/>
                </a:solidFill>
                <a:latin typeface="標楷體"/>
                <a:ea typeface="標楷體"/>
              </a:rPr>
              <a:t>後面要填入總金額</a:t>
            </a:r>
            <a:r>
              <a:rPr lang="en-US" altLang="zh-TW" b="1" dirty="0" smtClean="0">
                <a:solidFill>
                  <a:srgbClr val="7030A0"/>
                </a:solidFill>
                <a:latin typeface="標楷體"/>
                <a:ea typeface="標楷體"/>
              </a:rPr>
              <a:t>)</a:t>
            </a:r>
            <a:r>
              <a:rPr lang="zh-TW" altLang="en-US" b="1" dirty="0" smtClean="0">
                <a:solidFill>
                  <a:srgbClr val="7030A0"/>
                </a:solidFill>
                <a:latin typeface="標楷體"/>
                <a:ea typeface="標楷體"/>
              </a:rPr>
              <a:t>。</a:t>
            </a:r>
            <a:endParaRPr lang="en-US" altLang="zh-TW" b="1" dirty="0" smtClean="0">
              <a:solidFill>
                <a:srgbClr val="7030A0"/>
              </a:solidFill>
              <a:latin typeface="標楷體"/>
              <a:ea typeface="標楷體"/>
            </a:endParaRPr>
          </a:p>
          <a:p>
            <a:endParaRPr lang="en-US" altLang="zh-TW" b="1" dirty="0" smtClean="0">
              <a:solidFill>
                <a:srgbClr val="7030A0"/>
              </a:solidFill>
              <a:latin typeface="標楷體"/>
              <a:ea typeface="標楷體"/>
            </a:endParaRPr>
          </a:p>
          <a:p>
            <a:r>
              <a:rPr lang="zh-TW" altLang="en-US" b="1" dirty="0" smtClean="0">
                <a:solidFill>
                  <a:srgbClr val="00B050"/>
                </a:solidFill>
                <a:latin typeface="標楷體"/>
                <a:ea typeface="標楷體"/>
              </a:rPr>
              <a:t>註：</a:t>
            </a:r>
            <a:endParaRPr lang="en-US" altLang="zh-TW" b="1" dirty="0" smtClean="0">
              <a:solidFill>
                <a:srgbClr val="00B050"/>
              </a:solidFill>
              <a:latin typeface="標楷體"/>
              <a:ea typeface="標楷體"/>
            </a:endParaRPr>
          </a:p>
          <a:p>
            <a:r>
              <a:rPr lang="zh-TW" altLang="en-US" b="1" dirty="0" smtClean="0">
                <a:solidFill>
                  <a:srgbClr val="00B050"/>
                </a:solidFill>
                <a:latin typeface="標楷體"/>
                <a:ea typeface="標楷體"/>
              </a:rPr>
              <a:t>若</a:t>
            </a:r>
            <a:r>
              <a:rPr lang="zh-TW" altLang="en-US" b="1" dirty="0">
                <a:solidFill>
                  <a:srgbClr val="00B050"/>
                </a:solidFill>
                <a:latin typeface="標楷體"/>
                <a:ea typeface="標楷體"/>
              </a:rPr>
              <a:t>為</a:t>
            </a:r>
            <a:r>
              <a:rPr lang="zh-TW" altLang="en-US" b="1" dirty="0" smtClean="0">
                <a:solidFill>
                  <a:srgbClr val="00B050"/>
                </a:solidFill>
                <a:latin typeface="標楷體"/>
                <a:ea typeface="標楷體"/>
              </a:rPr>
              <a:t>連續項目</a:t>
            </a:r>
            <a:r>
              <a:rPr lang="en-US" altLang="zh-TW" b="1" dirty="0" smtClean="0">
                <a:solidFill>
                  <a:srgbClr val="00B050"/>
                </a:solidFill>
                <a:latin typeface="標楷體"/>
                <a:ea typeface="標楷體"/>
              </a:rPr>
              <a:t>(</a:t>
            </a:r>
            <a:r>
              <a:rPr lang="zh-TW" altLang="en-US" b="1" dirty="0" smtClean="0">
                <a:solidFill>
                  <a:srgbClr val="00B050"/>
                </a:solidFill>
                <a:latin typeface="標楷體"/>
                <a:ea typeface="標楷體"/>
              </a:rPr>
              <a:t>如</a:t>
            </a:r>
            <a:r>
              <a:rPr lang="en-US" altLang="zh-TW" b="1" dirty="0" smtClean="0">
                <a:solidFill>
                  <a:srgbClr val="00B050"/>
                </a:solidFill>
                <a:latin typeface="標楷體"/>
                <a:ea typeface="標楷體"/>
              </a:rPr>
              <a:t>:3~6</a:t>
            </a:r>
          </a:p>
          <a:p>
            <a:r>
              <a:rPr lang="zh-TW" altLang="en-US" b="1" dirty="0" smtClean="0">
                <a:solidFill>
                  <a:srgbClr val="00B050"/>
                </a:solidFill>
                <a:latin typeface="標楷體"/>
                <a:ea typeface="標楷體"/>
              </a:rPr>
              <a:t>，可以用</a:t>
            </a:r>
            <a:r>
              <a:rPr lang="en-US" altLang="zh-TW" b="1" dirty="0" smtClean="0">
                <a:solidFill>
                  <a:srgbClr val="00B050"/>
                </a:solidFill>
                <a:latin typeface="標楷體"/>
                <a:ea typeface="標楷體"/>
              </a:rPr>
              <a:t>〝-〞</a:t>
            </a:r>
            <a:r>
              <a:rPr lang="zh-TW" altLang="en-US" b="1" dirty="0" smtClean="0">
                <a:solidFill>
                  <a:srgbClr val="00B050"/>
                </a:solidFill>
                <a:latin typeface="標楷體"/>
                <a:ea typeface="標楷體"/>
              </a:rPr>
              <a:t>表示</a:t>
            </a:r>
            <a:r>
              <a:rPr lang="en-US" altLang="zh-TW" b="1" dirty="0" smtClean="0">
                <a:solidFill>
                  <a:srgbClr val="00B050"/>
                </a:solidFill>
                <a:latin typeface="標楷體"/>
                <a:ea typeface="標楷體"/>
              </a:rPr>
              <a:t>)</a:t>
            </a:r>
            <a:endParaRPr lang="zh-TW" altLang="en-US" b="1" dirty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22" name="直線單箭頭接點 21"/>
          <p:cNvCxnSpPr/>
          <p:nvPr/>
        </p:nvCxnSpPr>
        <p:spPr bwMode="auto">
          <a:xfrm flipH="1">
            <a:off x="2801413" y="3068960"/>
            <a:ext cx="1914603" cy="22663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單箭頭接點 24"/>
          <p:cNvCxnSpPr/>
          <p:nvPr/>
        </p:nvCxnSpPr>
        <p:spPr bwMode="auto">
          <a:xfrm flipH="1">
            <a:off x="1907704" y="3044601"/>
            <a:ext cx="2660104" cy="8884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ysDot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矩形 27"/>
          <p:cNvSpPr/>
          <p:nvPr/>
        </p:nvSpPr>
        <p:spPr bwMode="auto">
          <a:xfrm>
            <a:off x="6516216" y="2492896"/>
            <a:ext cx="1296144" cy="8245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29" name="直線單箭頭接點 28"/>
          <p:cNvCxnSpPr/>
          <p:nvPr/>
        </p:nvCxnSpPr>
        <p:spPr bwMode="auto">
          <a:xfrm flipH="1">
            <a:off x="2953814" y="2905182"/>
            <a:ext cx="3562402" cy="11883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文字方塊 25"/>
          <p:cNvSpPr txBox="1"/>
          <p:nvPr/>
        </p:nvSpPr>
        <p:spPr>
          <a:xfrm>
            <a:off x="139851" y="6309320"/>
            <a:ext cx="1767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  <a:latin typeface="標楷體" pitchFamily="65" charset="-120"/>
                <a:ea typeface="標楷體" pitchFamily="65" charset="-120"/>
              </a:rPr>
              <a:t>要詳細</a:t>
            </a:r>
            <a:r>
              <a:rPr lang="zh-TW" altLang="en-US" b="1" dirty="0" smtClean="0">
                <a:solidFill>
                  <a:srgbClr val="00B0F0"/>
                </a:solidFill>
                <a:latin typeface="標楷體" pitchFamily="65" charset="-120"/>
                <a:ea typeface="標楷體" pitchFamily="65" charset="-120"/>
              </a:rPr>
              <a:t>填寫</a:t>
            </a:r>
            <a:r>
              <a:rPr lang="en-US" altLang="zh-TW" b="1" dirty="0" smtClean="0">
                <a:solidFill>
                  <a:srgbClr val="00B0F0"/>
                </a:solidFill>
                <a:latin typeface="標楷體" pitchFamily="65" charset="-120"/>
                <a:ea typeface="標楷體" pitchFamily="65" charset="-120"/>
              </a:rPr>
              <a:t>!</a:t>
            </a:r>
            <a:endParaRPr lang="zh-TW" altLang="en-US" b="1" dirty="0">
              <a:solidFill>
                <a:srgbClr val="00B0F0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33" name="直線單箭頭接點 32"/>
          <p:cNvCxnSpPr>
            <a:stCxn id="9220" idx="1"/>
          </p:cNvCxnSpPr>
          <p:nvPr/>
        </p:nvCxnSpPr>
        <p:spPr bwMode="auto">
          <a:xfrm flipH="1">
            <a:off x="2051720" y="5723427"/>
            <a:ext cx="1360282" cy="8167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64238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032243" y="131664"/>
            <a:ext cx="2723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en-US" altLang="zh-TW" sz="3600" dirty="0">
                <a:latin typeface="標楷體" pitchFamily="65" charset="-120"/>
                <a:ea typeface="標楷體" pitchFamily="65" charset="-120"/>
              </a:rPr>
              <a:t>3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活動報帳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07560" y="3212976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4800" b="1" dirty="0" smtClean="0">
                <a:latin typeface="標楷體" pitchFamily="65" charset="-120"/>
                <a:ea typeface="標楷體" pitchFamily="65" charset="-120"/>
              </a:rPr>
              <a:t>向學生會報帳</a:t>
            </a:r>
            <a:endParaRPr lang="en-US" altLang="zh-TW" sz="4800" b="1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07931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032243" y="131664"/>
            <a:ext cx="2723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en-US" altLang="zh-TW" sz="3600" dirty="0">
                <a:latin typeface="標楷體" pitchFamily="65" charset="-120"/>
                <a:ea typeface="標楷體" pitchFamily="65" charset="-120"/>
              </a:rPr>
              <a:t>3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活動報帳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411121" y="495475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0" lang="zh-TW" altLang="en-US" sz="28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所有報帳表單都可在學生會網站下載</a:t>
            </a:r>
            <a:endParaRPr kumimoji="0" lang="en-US" altLang="zh-TW" sz="2800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華康特粗明體"/>
            </a:endParaRPr>
          </a:p>
          <a:p>
            <a:pPr algn="ctr" eaLnBrk="1" hangingPunct="1">
              <a:spcBef>
                <a:spcPct val="20000"/>
              </a:spcBef>
            </a:pPr>
            <a:r>
              <a:rPr kumimoji="0" lang="zh-TW" altLang="en-US" sz="2800" b="1" u="heavy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學生會網站 </a:t>
            </a:r>
            <a:r>
              <a:rPr kumimoji="0" lang="en-US" altLang="zh-TW" sz="2800" b="1" u="heavy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&gt;</a:t>
            </a:r>
            <a:r>
              <a:rPr kumimoji="0" lang="zh-TW" altLang="en-US" sz="2800" b="1" u="heavy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 文件下載 </a:t>
            </a:r>
            <a:r>
              <a:rPr kumimoji="0" lang="en-US" altLang="zh-TW" sz="2800" b="1" u="heavy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&gt;</a:t>
            </a:r>
            <a:r>
              <a:rPr kumimoji="0" lang="zh-TW" altLang="en-US" sz="2800" b="1" u="heavy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 經費相關表格</a:t>
            </a:r>
            <a:endParaRPr kumimoji="0" lang="en-US" altLang="zh-TW" sz="2800" b="1" u="heavy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華康特粗明體"/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951452" y="2204864"/>
            <a:ext cx="7148939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indent="0" eaLnBrk="1" hangingPunct="1">
              <a:spcBef>
                <a:spcPct val="20000"/>
              </a:spcBef>
            </a:pPr>
            <a:r>
              <a:rPr kumimoji="0" lang="en-US" altLang="zh-TW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(1)</a:t>
            </a:r>
            <a:r>
              <a:rPr kumimoji="0" lang="zh-TW" altLang="en-US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活動</a:t>
            </a:r>
            <a:r>
              <a:rPr kumimoji="0" lang="zh-TW" altLang="en-US" b="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結束後兩週內於報帳時間完成報帳。</a:t>
            </a:r>
            <a:endParaRPr kumimoji="0" lang="en-US" altLang="zh-TW" b="1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indent="0" eaLnBrk="1" hangingPunct="1">
              <a:spcBef>
                <a:spcPct val="20000"/>
              </a:spcBef>
            </a:pPr>
            <a:r>
              <a:rPr kumimoji="0" lang="en-US" altLang="zh-TW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(2)</a:t>
            </a:r>
            <a:r>
              <a:rPr kumimoji="0" lang="zh-TW" altLang="en-US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收支</a:t>
            </a:r>
            <a:r>
              <a:rPr kumimoji="0" lang="zh-TW" altLang="en-US" b="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報告表與黏貼憑證表皆須用電腦編輯影印。</a:t>
            </a:r>
            <a:r>
              <a:rPr kumimoji="0" lang="en-US" altLang="zh-TW" b="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 </a:t>
            </a:r>
          </a:p>
          <a:p>
            <a:pPr indent="0" eaLnBrk="1" hangingPunct="1">
              <a:spcBef>
                <a:spcPct val="20000"/>
              </a:spcBef>
            </a:pPr>
            <a:r>
              <a:rPr kumimoji="0" lang="en-US" altLang="zh-TW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(3)</a:t>
            </a:r>
            <a:r>
              <a:rPr kumimoji="0" lang="zh-TW" altLang="en-US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申報</a:t>
            </a:r>
            <a:r>
              <a:rPr kumimoji="0" lang="zh-TW" altLang="en-US" b="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費用中含有「保險」，需附上保險名單。</a:t>
            </a:r>
            <a:endParaRPr kumimoji="0" lang="en-US" altLang="zh-TW" b="1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indent="0" eaLnBrk="1" hangingPunct="1">
              <a:spcBef>
                <a:spcPct val="20000"/>
              </a:spcBef>
            </a:pPr>
            <a:r>
              <a:rPr kumimoji="0" lang="en-US" altLang="zh-TW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(4)</a:t>
            </a:r>
            <a:r>
              <a:rPr kumimoji="0" lang="zh-TW" altLang="en-US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申報</a:t>
            </a:r>
            <a:r>
              <a:rPr kumimoji="0" lang="zh-TW" altLang="en-US" b="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費用中含有「飲食」，需附上用餐名單，每 </a:t>
            </a:r>
            <a:endParaRPr kumimoji="0" lang="en-US" altLang="zh-TW" b="1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</a:pPr>
            <a:r>
              <a:rPr kumimoji="0" lang="zh-TW" altLang="en-US" b="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  人每餐補助金額上限為</a:t>
            </a:r>
            <a:r>
              <a:rPr kumimoji="0" lang="en-US" altLang="zh-TW" b="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60</a:t>
            </a:r>
            <a:r>
              <a:rPr kumimoji="0" lang="zh-TW" altLang="en-US" b="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元，講師、老師補助金</a:t>
            </a:r>
            <a:endParaRPr kumimoji="0" lang="en-US" altLang="zh-TW" b="1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</a:pPr>
            <a:r>
              <a:rPr kumimoji="0" lang="zh-TW" altLang="en-US" b="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  額上限為</a:t>
            </a:r>
            <a:r>
              <a:rPr kumimoji="0" lang="en-US" altLang="zh-TW" b="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80</a:t>
            </a:r>
            <a:r>
              <a:rPr kumimoji="0" lang="zh-TW" altLang="en-US" b="1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元</a:t>
            </a:r>
            <a:r>
              <a:rPr kumimoji="0" lang="zh-TW" altLang="en-US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。</a:t>
            </a:r>
            <a:endParaRPr kumimoji="0" lang="en-US" altLang="zh-TW" sz="2800" b="1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endParaRPr kumimoji="0" lang="en-US" altLang="zh-TW" sz="2800" b="1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indent="0" eaLnBrk="1" hangingPunct="1">
              <a:spcBef>
                <a:spcPct val="20000"/>
              </a:spcBef>
            </a:pPr>
            <a:endParaRPr kumimoji="0" lang="en-US" altLang="zh-TW" sz="2800" b="1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endParaRPr kumimoji="0" lang="en-US" altLang="zh-TW" sz="2800" b="1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 typeface="Arial" pitchFamily="34" charset="0"/>
              <a:buChar char="•"/>
            </a:pPr>
            <a:endParaRPr kumimoji="0" lang="en-US" altLang="zh-TW" sz="2800" b="1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全真中明體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9362" y="1196752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一</a:t>
            </a:r>
            <a:r>
              <a:rPr lang="zh-TW" altLang="en-US" dirty="0" smtClean="0">
                <a:latin typeface="標楷體"/>
                <a:ea typeface="標楷體"/>
              </a:rPr>
              <a:t>、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有</a:t>
            </a:r>
            <a:r>
              <a:rPr lang="zh-TW" altLang="en-US" b="1" u="heavy" dirty="0" smtClean="0">
                <a:latin typeface="標楷體" pitchFamily="65" charset="-120"/>
                <a:ea typeface="標楷體" pitchFamily="65" charset="-120"/>
              </a:rPr>
              <a:t>用到學生會經費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的活動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637858" y="6360231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標楷體"/>
                <a:ea typeface="標楷體"/>
              </a:rPr>
              <a:t>取自</a:t>
            </a:r>
            <a:r>
              <a:rPr lang="zh-TW" altLang="en-US" sz="2000" b="1" dirty="0" smtClean="0">
                <a:latin typeface="標楷體"/>
                <a:ea typeface="標楷體"/>
              </a:rPr>
              <a:t>國立</a:t>
            </a:r>
            <a:r>
              <a:rPr lang="zh-TW" altLang="en-US" sz="2000" b="1" dirty="0">
                <a:latin typeface="標楷體"/>
                <a:ea typeface="標楷體"/>
              </a:rPr>
              <a:t>高雄應用科技大學</a:t>
            </a:r>
            <a:r>
              <a:rPr lang="en-US" altLang="zh-TW" sz="2000" b="1" dirty="0">
                <a:latin typeface="標楷體"/>
                <a:ea typeface="標楷體"/>
              </a:rPr>
              <a:t>—</a:t>
            </a:r>
            <a:r>
              <a:rPr lang="zh-TW" altLang="en-US" sz="2000" b="1" dirty="0">
                <a:latin typeface="標楷體"/>
                <a:ea typeface="標楷體"/>
              </a:rPr>
              <a:t>第</a:t>
            </a:r>
            <a:r>
              <a:rPr lang="en-US" altLang="zh-TW" sz="2000" b="1" u="heavy" dirty="0">
                <a:latin typeface="標楷體"/>
                <a:ea typeface="標楷體"/>
              </a:rPr>
              <a:t>103</a:t>
            </a:r>
            <a:r>
              <a:rPr lang="zh-TW" altLang="en-US" sz="2000" b="1" u="heavy" dirty="0">
                <a:latin typeface="標楷體"/>
                <a:ea typeface="標楷體"/>
              </a:rPr>
              <a:t>級學生會總務開課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661826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539552" y="96781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一</a:t>
            </a:r>
            <a:r>
              <a:rPr lang="zh-TW" altLang="en-US" dirty="0" smtClean="0">
                <a:latin typeface="標楷體"/>
                <a:ea typeface="標楷體"/>
              </a:rPr>
              <a:t>、</a:t>
            </a:r>
            <a:r>
              <a:rPr lang="zh-TW" altLang="en-US" b="1" u="heavy" dirty="0" smtClean="0">
                <a:latin typeface="標楷體" pitchFamily="65" charset="-120"/>
                <a:ea typeface="標楷體" pitchFamily="65" charset="-120"/>
              </a:rPr>
              <a:t>用到學生會經費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466085" y="1696157"/>
            <a:ext cx="8229600" cy="4561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kumimoji="0" lang="zh-TW" altLang="en-US" b="1" u="heavy" dirty="0" smtClean="0">
                <a:latin typeface="標楷體" pitchFamily="65" charset="-120"/>
                <a:ea typeface="標楷體" pitchFamily="65" charset="-120"/>
                <a:cs typeface="全真中明體"/>
              </a:rPr>
              <a:t>要準備以下資料</a:t>
            </a:r>
            <a:endParaRPr kumimoji="0" lang="en-US" altLang="zh-TW" b="1" u="heavy" dirty="0" smtClean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endParaRPr kumimoji="0" lang="en-US" altLang="zh-TW" sz="2000" b="1" dirty="0" smtClean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kumimoji="0" lang="zh-TW" altLang="en-US" sz="2000" b="1" dirty="0" smtClean="0">
                <a:latin typeface="標楷體" pitchFamily="65" charset="-120"/>
                <a:ea typeface="標楷體" pitchFamily="65" charset="-120"/>
                <a:cs typeface="全真中明體"/>
              </a:rPr>
              <a:t>必</a:t>
            </a:r>
            <a:r>
              <a:rPr kumimoji="0" lang="zh-TW" altLang="en-US" sz="2000" b="1" dirty="0">
                <a:latin typeface="標楷體" pitchFamily="65" charset="-120"/>
                <a:ea typeface="標楷體" pitchFamily="65" charset="-120"/>
                <a:cs typeface="全真中明體"/>
              </a:rPr>
              <a:t>含表單</a:t>
            </a:r>
            <a:endParaRPr kumimoji="0" lang="en-US" altLang="zh-TW" sz="20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indent="0" eaLnBrk="1" hangingPunct="1">
              <a:spcBef>
                <a:spcPct val="20000"/>
              </a:spcBef>
            </a:pPr>
            <a:r>
              <a:rPr kumimoji="0" lang="en-US" altLang="zh-TW" sz="2000" b="1" dirty="0" smtClean="0">
                <a:latin typeface="標楷體" pitchFamily="65" charset="-120"/>
                <a:ea typeface="標楷體" pitchFamily="65" charset="-120"/>
                <a:cs typeface="全真中明體"/>
              </a:rPr>
              <a:t>(1)</a:t>
            </a:r>
            <a:r>
              <a:rPr kumimoji="0" lang="zh-TW" altLang="en-US" sz="20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簽</a:t>
            </a:r>
            <a:r>
              <a:rPr kumimoji="0"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核完成</a:t>
            </a:r>
            <a:r>
              <a:rPr kumimoji="0" lang="zh-TW" altLang="en-US" sz="2000" b="1" dirty="0">
                <a:latin typeface="標楷體" pitchFamily="65" charset="-120"/>
                <a:ea typeface="標楷體" pitchFamily="65" charset="-120"/>
                <a:cs typeface="全真中明體"/>
              </a:rPr>
              <a:t>的</a:t>
            </a:r>
            <a:r>
              <a:rPr kumimoji="0" lang="zh-TW" altLang="en-US" sz="2000" b="1" u="heavy" dirty="0">
                <a:latin typeface="標楷體" pitchFamily="65" charset="-120"/>
                <a:ea typeface="標楷體" pitchFamily="65" charset="-120"/>
                <a:cs typeface="全真中明體"/>
              </a:rPr>
              <a:t>公文與預算表</a:t>
            </a:r>
            <a:endParaRPr kumimoji="0" lang="en-US" altLang="zh-TW" sz="2000" b="1" u="heavy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indent="0" eaLnBrk="1" hangingPunct="1">
              <a:spcBef>
                <a:spcPct val="20000"/>
              </a:spcBef>
            </a:pPr>
            <a:r>
              <a:rPr kumimoji="0" lang="en-US" altLang="zh-TW" sz="2000" b="1" dirty="0" smtClean="0">
                <a:latin typeface="標楷體" pitchFamily="65" charset="-120"/>
                <a:ea typeface="標楷體" pitchFamily="65" charset="-120"/>
                <a:cs typeface="全真中明體"/>
              </a:rPr>
              <a:t>(2)</a:t>
            </a:r>
            <a:r>
              <a:rPr kumimoji="0" lang="zh-TW" altLang="en-US" sz="2000" b="1" dirty="0" smtClean="0">
                <a:latin typeface="標楷體" pitchFamily="65" charset="-120"/>
                <a:ea typeface="標楷體" pitchFamily="65" charset="-120"/>
                <a:cs typeface="全真中明體"/>
              </a:rPr>
              <a:t>收支</a:t>
            </a:r>
            <a:r>
              <a:rPr kumimoji="0" lang="zh-TW" altLang="en-US" sz="2000" b="1" dirty="0">
                <a:latin typeface="標楷體" pitchFamily="65" charset="-120"/>
                <a:ea typeface="標楷體" pitchFamily="65" charset="-120"/>
                <a:cs typeface="全真中明體"/>
              </a:rPr>
              <a:t>報告表 * </a:t>
            </a:r>
            <a:r>
              <a:rPr kumimoji="0" lang="en-US" altLang="zh-TW" sz="2000" b="1" dirty="0">
                <a:latin typeface="標楷體" pitchFamily="65" charset="-120"/>
                <a:ea typeface="標楷體" pitchFamily="65" charset="-120"/>
                <a:cs typeface="全真中明體"/>
              </a:rPr>
              <a:t>2</a:t>
            </a:r>
          </a:p>
          <a:p>
            <a:pPr indent="0" eaLnBrk="1" hangingPunct="1">
              <a:spcBef>
                <a:spcPct val="20000"/>
              </a:spcBef>
            </a:pPr>
            <a:r>
              <a:rPr kumimoji="0" lang="en-US" altLang="zh-TW" sz="2000" b="1" dirty="0" smtClean="0">
                <a:latin typeface="標楷體" pitchFamily="65" charset="-120"/>
                <a:ea typeface="標楷體" pitchFamily="65" charset="-120"/>
                <a:cs typeface="全真中明體"/>
              </a:rPr>
              <a:t>(3)</a:t>
            </a:r>
            <a:r>
              <a:rPr kumimoji="0" lang="zh-TW" altLang="en-US" sz="2000" b="1" dirty="0" smtClean="0">
                <a:latin typeface="標楷體" pitchFamily="65" charset="-120"/>
                <a:ea typeface="標楷體" pitchFamily="65" charset="-120"/>
                <a:cs typeface="全真中明體"/>
              </a:rPr>
              <a:t>黏貼</a:t>
            </a:r>
            <a:r>
              <a:rPr kumimoji="0" lang="zh-TW" altLang="en-US" sz="2000" b="1" dirty="0">
                <a:latin typeface="標楷體" pitchFamily="65" charset="-120"/>
                <a:ea typeface="標楷體" pitchFamily="65" charset="-120"/>
                <a:cs typeface="全真中明體"/>
              </a:rPr>
              <a:t>憑證表 * </a:t>
            </a:r>
            <a:r>
              <a:rPr kumimoji="0" lang="en-US" altLang="zh-TW" sz="2000" b="1" dirty="0">
                <a:latin typeface="標楷體" pitchFamily="65" charset="-120"/>
                <a:ea typeface="標楷體" pitchFamily="65" charset="-120"/>
                <a:cs typeface="全真中明體"/>
              </a:rPr>
              <a:t>1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kumimoji="0" lang="en-US" altLang="zh-TW" sz="20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kumimoji="0" lang="zh-TW" altLang="en-US" sz="2000" b="1" dirty="0">
                <a:latin typeface="標楷體" pitchFamily="65" charset="-120"/>
                <a:ea typeface="標楷體" pitchFamily="65" charset="-120"/>
                <a:cs typeface="全真中明體"/>
              </a:rPr>
              <a:t>依申報項目不同而需附上</a:t>
            </a:r>
            <a:endParaRPr kumimoji="0" lang="en-US" altLang="zh-TW" sz="20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kumimoji="0" lang="zh-TW" altLang="en-US" sz="2000" b="1" dirty="0">
                <a:latin typeface="標楷體" pitchFamily="65" charset="-120"/>
                <a:ea typeface="標楷體" pitchFamily="65" charset="-120"/>
                <a:cs typeface="全真中明體"/>
              </a:rPr>
              <a:t>用餐名單</a:t>
            </a:r>
            <a:endParaRPr kumimoji="0" lang="en-US" altLang="zh-TW" sz="20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kumimoji="0" lang="zh-TW" altLang="en-US" sz="2000" b="1" dirty="0">
                <a:latin typeface="標楷體" pitchFamily="65" charset="-120"/>
                <a:ea typeface="標楷體" pitchFamily="65" charset="-120"/>
                <a:cs typeface="全真中明體"/>
              </a:rPr>
              <a:t>保險名單</a:t>
            </a:r>
            <a:endParaRPr kumimoji="0" lang="en-US" altLang="zh-TW" sz="20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kumimoji="0" lang="en-US" altLang="zh-TW" sz="20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endParaRPr kumimoji="0" lang="en-US" altLang="zh-TW" sz="20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kumimoji="0" lang="zh-TW" altLang="en-US" b="1" dirty="0">
                <a:latin typeface="標楷體" pitchFamily="65" charset="-120"/>
                <a:ea typeface="標楷體" pitchFamily="65" charset="-120"/>
                <a:cs typeface="全真中明體"/>
              </a:rPr>
              <a:t> </a:t>
            </a:r>
            <a:r>
              <a:rPr kumimoji="0" lang="en-US" altLang="zh-TW" b="1" dirty="0">
                <a:latin typeface="標楷體" pitchFamily="65" charset="-120"/>
                <a:ea typeface="標楷體" pitchFamily="65" charset="-120"/>
                <a:cs typeface="全真中明體"/>
              </a:rPr>
              <a:t> 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endParaRPr kumimoji="0" lang="en-US" altLang="zh-TW" sz="28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kumimoji="0" lang="en-US" altLang="zh-TW" sz="28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endParaRPr kumimoji="0" lang="en-US" altLang="zh-TW" sz="28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kumimoji="0" lang="en-US" altLang="zh-TW" sz="2800" b="1" dirty="0">
              <a:latin typeface="標楷體" pitchFamily="65" charset="-120"/>
              <a:ea typeface="標楷體" pitchFamily="65" charset="-120"/>
              <a:cs typeface="全真中明體"/>
            </a:endParaRPr>
          </a:p>
        </p:txBody>
      </p:sp>
      <p:grpSp>
        <p:nvGrpSpPr>
          <p:cNvPr id="9" name="群組 8"/>
          <p:cNvGrpSpPr>
            <a:grpSpLocks/>
          </p:cNvGrpSpPr>
          <p:nvPr/>
        </p:nvGrpSpPr>
        <p:grpSpPr bwMode="auto">
          <a:xfrm>
            <a:off x="3857625" y="142875"/>
            <a:ext cx="3817938" cy="5399088"/>
            <a:chOff x="4572000" y="1142984"/>
            <a:chExt cx="3818475" cy="5399086"/>
          </a:xfrm>
        </p:grpSpPr>
        <p:pic>
          <p:nvPicPr>
            <p:cNvPr id="10" name="Picture 3" descr="C:\Users\kuassa\Google 雲端硬碟\SA\活動\1030303_103總務開課\素材\02班級公文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72000" y="1142984"/>
              <a:ext cx="3818475" cy="53990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矩形 10"/>
            <p:cNvSpPr/>
            <p:nvPr/>
          </p:nvSpPr>
          <p:spPr>
            <a:xfrm>
              <a:off x="4857790" y="3929046"/>
              <a:ext cx="3143692" cy="192881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800" b="1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</p:grpSp>
      <p:grpSp>
        <p:nvGrpSpPr>
          <p:cNvPr id="12" name="群組 11"/>
          <p:cNvGrpSpPr>
            <a:grpSpLocks/>
          </p:cNvGrpSpPr>
          <p:nvPr/>
        </p:nvGrpSpPr>
        <p:grpSpPr bwMode="auto">
          <a:xfrm>
            <a:off x="4071938" y="285750"/>
            <a:ext cx="3819525" cy="5400675"/>
            <a:chOff x="928662" y="357166"/>
            <a:chExt cx="3819121" cy="5400000"/>
          </a:xfrm>
        </p:grpSpPr>
        <p:pic>
          <p:nvPicPr>
            <p:cNvPr id="13" name="Picture 4" descr="C:\Users\kuassa\Google 雲端硬碟\SA\活動\1030303_103總務開課\素材\02班級預算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28662" y="357166"/>
              <a:ext cx="3819121" cy="54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矩形 13"/>
            <p:cNvSpPr/>
            <p:nvPr/>
          </p:nvSpPr>
          <p:spPr>
            <a:xfrm>
              <a:off x="1285811" y="3500023"/>
              <a:ext cx="3071488" cy="92857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800" b="1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</p:grpSp>
      <p:grpSp>
        <p:nvGrpSpPr>
          <p:cNvPr id="15" name="群組 14"/>
          <p:cNvGrpSpPr>
            <a:grpSpLocks/>
          </p:cNvGrpSpPr>
          <p:nvPr/>
        </p:nvGrpSpPr>
        <p:grpSpPr bwMode="auto">
          <a:xfrm>
            <a:off x="4286250" y="428625"/>
            <a:ext cx="3954463" cy="5543550"/>
            <a:chOff x="4857752" y="642918"/>
            <a:chExt cx="3954227" cy="5542876"/>
          </a:xfrm>
        </p:grpSpPr>
        <p:pic>
          <p:nvPicPr>
            <p:cNvPr id="16" name="Picture 5" descr="C:\Users\kuassa\Google 雲端硬碟\SA\活動\1030303_103總務開課\素材\收支報告表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57752" y="642918"/>
              <a:ext cx="3739927" cy="54000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5" descr="C:\Users\kuassa\Google 雲端硬碟\SA\活動\1030303_103總務開課\素材\收支報告表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72052" y="785776"/>
              <a:ext cx="3739927" cy="54000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8" name="Picture 6" descr="C:\Users\kuassa\Google 雲端硬碟\SA\活動\1030303_103總務開課\素材\黏貼憑證.jpe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438" y="714375"/>
            <a:ext cx="3751262" cy="540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7" descr="C:\Users\kuassa\Google 雲端硬碟\SA\活動\1030303_103總務開課\素材\用餐名單格式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86313" y="857250"/>
            <a:ext cx="3819525" cy="540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8" descr="C:\Users\kuassa\Google 雲端硬碟\SA\活動\1030303_103總務開課\素材\保險名單格式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967812"/>
            <a:ext cx="381952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2637858" y="6360231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標楷體"/>
                <a:ea typeface="標楷體"/>
              </a:rPr>
              <a:t>取自</a:t>
            </a:r>
            <a:r>
              <a:rPr lang="zh-TW" altLang="en-US" sz="2000" b="1" dirty="0" smtClean="0">
                <a:latin typeface="標楷體"/>
                <a:ea typeface="標楷體"/>
              </a:rPr>
              <a:t>國立</a:t>
            </a:r>
            <a:r>
              <a:rPr lang="zh-TW" altLang="en-US" sz="2000" b="1" dirty="0">
                <a:latin typeface="標楷體"/>
                <a:ea typeface="標楷體"/>
              </a:rPr>
              <a:t>高雄應用科技大學</a:t>
            </a:r>
            <a:r>
              <a:rPr lang="en-US" altLang="zh-TW" sz="2000" b="1" dirty="0">
                <a:latin typeface="標楷體"/>
                <a:ea typeface="標楷體"/>
              </a:rPr>
              <a:t>—</a:t>
            </a:r>
            <a:r>
              <a:rPr lang="zh-TW" altLang="en-US" sz="2000" b="1" dirty="0">
                <a:latin typeface="標楷體"/>
                <a:ea typeface="標楷體"/>
              </a:rPr>
              <a:t>第</a:t>
            </a:r>
            <a:r>
              <a:rPr lang="en-US" altLang="zh-TW" sz="2000" b="1" u="heavy" dirty="0">
                <a:latin typeface="標楷體"/>
                <a:ea typeface="標楷體"/>
              </a:rPr>
              <a:t>103</a:t>
            </a:r>
            <a:r>
              <a:rPr lang="zh-TW" altLang="en-US" sz="2000" b="1" u="heavy" dirty="0">
                <a:latin typeface="標楷體"/>
                <a:ea typeface="標楷體"/>
              </a:rPr>
              <a:t>級學生會總務開課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1556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內容版面配置區 2"/>
          <p:cNvSpPr>
            <a:spLocks noGrp="1"/>
          </p:cNvSpPr>
          <p:nvPr>
            <p:ph idx="1"/>
          </p:nvPr>
        </p:nvSpPr>
        <p:spPr>
          <a:xfrm>
            <a:off x="755576" y="620688"/>
            <a:ext cx="8136904" cy="4114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構想整個活動的行程與內容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，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包括：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FontTx/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  (1)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活動前的</a:t>
            </a:r>
            <a:r>
              <a:rPr lang="zh-TW" altLang="en-US" b="1" u="sng" dirty="0" smtClean="0">
                <a:latin typeface="標楷體" pitchFamily="65" charset="-120"/>
                <a:ea typeface="標楷體" pitchFamily="65" charset="-120"/>
              </a:rPr>
              <a:t>籌備會、行前會</a:t>
            </a:r>
            <a:endParaRPr lang="en-US" altLang="zh-TW" b="1" u="sng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FontTx/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  (2)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活動中的</a:t>
            </a:r>
            <a:r>
              <a:rPr lang="zh-TW" altLang="en-US" b="1" u="sng" dirty="0" smtClean="0">
                <a:latin typeface="標楷體" pitchFamily="65" charset="-120"/>
                <a:ea typeface="標楷體" pitchFamily="65" charset="-120"/>
              </a:rPr>
              <a:t>行程安排與人員任務分配</a:t>
            </a:r>
            <a:endParaRPr lang="en-US" altLang="zh-TW" b="1" u="sng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FontTx/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  (3)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活動後的</a:t>
            </a:r>
            <a:r>
              <a:rPr lang="zh-TW" altLang="en-US" b="1" u="sng" dirty="0" smtClean="0">
                <a:latin typeface="標楷體" pitchFamily="65" charset="-120"/>
                <a:ea typeface="標楷體" pitchFamily="65" charset="-120"/>
              </a:rPr>
              <a:t>檢討會</a:t>
            </a:r>
            <a:endParaRPr lang="en-US" altLang="zh-TW" b="1" u="sng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標楷體"/>
                <a:ea typeface="標楷體"/>
              </a:rPr>
              <a:t>→</a:t>
            </a:r>
            <a:r>
              <a:rPr lang="zh-TW" altLang="en-US" b="1" u="dbl" dirty="0">
                <a:latin typeface="標楷體" pitchFamily="65" charset="-120"/>
                <a:ea typeface="標楷體" pitchFamily="65" charset="-120"/>
              </a:rPr>
              <a:t>最好可以將整個活動概況進行</a:t>
            </a:r>
            <a:r>
              <a:rPr lang="zh-TW" altLang="en-US" b="1" u="dbl" dirty="0" smtClean="0">
                <a:latin typeface="標楷體" pitchFamily="65" charset="-120"/>
                <a:ea typeface="標楷體" pitchFamily="65" charset="-120"/>
              </a:rPr>
              <a:t>圖解</a:t>
            </a:r>
            <a:r>
              <a:rPr lang="en-US" altLang="zh-TW" b="1" u="dbl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 u="dbl" dirty="0" smtClean="0">
                <a:latin typeface="標楷體" pitchFamily="65" charset="-120"/>
                <a:ea typeface="標楷體" pitchFamily="65" charset="-120"/>
              </a:rPr>
              <a:t>下一頁</a:t>
            </a:r>
            <a:r>
              <a:rPr lang="en-US" altLang="zh-TW" b="1" u="dbl" dirty="0" smtClean="0">
                <a:latin typeface="標楷體" pitchFamily="65" charset="-120"/>
                <a:ea typeface="標楷體" pitchFamily="65" charset="-120"/>
              </a:rPr>
              <a:t>)</a:t>
            </a:r>
          </a:p>
          <a:p>
            <a:pPr marL="0" indent="0">
              <a:buFontTx/>
              <a:buNone/>
            </a:pP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FontTx/>
              <a:buNone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隨時監督活動的流程與進度以及工作人員的狀況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定期作</a:t>
            </a:r>
            <a:r>
              <a:rPr lang="zh-TW" altLang="en-US" b="1" u="heavy" dirty="0" smtClean="0">
                <a:latin typeface="標楷體" pitchFamily="65" charset="-120"/>
                <a:ea typeface="標楷體" pitchFamily="65" charset="-120"/>
              </a:rPr>
              <a:t>進度檢核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</a:p>
          <a:p>
            <a:pPr marL="0" indent="0">
              <a:buFontTx/>
              <a:buNone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除此之外，還要負責製作活動的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(4)</a:t>
            </a:r>
            <a:r>
              <a:rPr lang="zh-TW" altLang="en-US" b="1" u="sng" dirty="0" smtClean="0">
                <a:latin typeface="標楷體" pitchFamily="65" charset="-120"/>
                <a:ea typeface="標楷體" pitchFamily="65" charset="-120"/>
              </a:rPr>
              <a:t>企劃書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以及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(5)</a:t>
            </a:r>
            <a:r>
              <a:rPr lang="zh-TW" altLang="en-US" b="1" u="sng" dirty="0" smtClean="0">
                <a:latin typeface="標楷體" pitchFamily="65" charset="-120"/>
                <a:ea typeface="標楷體" pitchFamily="65" charset="-120"/>
              </a:rPr>
              <a:t>成果報告書</a:t>
            </a:r>
            <a:endParaRPr lang="en-US" altLang="zh-TW" b="1" u="sng" dirty="0" smtClean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108914" y="131664"/>
            <a:ext cx="45704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en-US" altLang="zh-TW" sz="3600" dirty="0">
                <a:latin typeface="標楷體" pitchFamily="65" charset="-120"/>
                <a:ea typeface="標楷體" pitchFamily="65" charset="-120"/>
              </a:rPr>
              <a:t>3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活動報帳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學生會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457200" y="27860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0" lang="zh-TW" altLang="en-US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簽核完成的活動公文</a:t>
            </a:r>
            <a:r>
              <a:rPr kumimoji="0" lang="zh-TW" altLang="en-US" sz="2800" dirty="0" smtClean="0">
                <a:solidFill>
                  <a:srgbClr val="000000"/>
                </a:solidFill>
                <a:latin typeface="標楷體"/>
                <a:ea typeface="標楷體"/>
                <a:cs typeface="華康特粗明體"/>
              </a:rPr>
              <a:t>、預算表</a:t>
            </a:r>
            <a:endParaRPr kumimoji="0" lang="zh-TW" altLang="en-US" sz="2800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華康特粗明體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637858" y="6360231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標楷體"/>
                <a:ea typeface="標楷體"/>
              </a:rPr>
              <a:t>取自</a:t>
            </a:r>
            <a:r>
              <a:rPr lang="zh-TW" altLang="en-US" sz="2000" b="1" dirty="0" smtClean="0">
                <a:latin typeface="標楷體"/>
                <a:ea typeface="標楷體"/>
              </a:rPr>
              <a:t>國立</a:t>
            </a:r>
            <a:r>
              <a:rPr lang="zh-TW" altLang="en-US" sz="2000" b="1" dirty="0">
                <a:latin typeface="標楷體"/>
                <a:ea typeface="標楷體"/>
              </a:rPr>
              <a:t>高雄應用科技大學</a:t>
            </a:r>
            <a:r>
              <a:rPr lang="en-US" altLang="zh-TW" sz="2000" b="1" dirty="0">
                <a:latin typeface="標楷體"/>
                <a:ea typeface="標楷體"/>
              </a:rPr>
              <a:t>—</a:t>
            </a:r>
            <a:r>
              <a:rPr lang="zh-TW" altLang="en-US" sz="2000" b="1" dirty="0">
                <a:latin typeface="標楷體"/>
                <a:ea typeface="標楷體"/>
              </a:rPr>
              <a:t>第</a:t>
            </a:r>
            <a:r>
              <a:rPr lang="en-US" altLang="zh-TW" sz="2000" b="1" u="heavy" dirty="0">
                <a:latin typeface="標楷體"/>
                <a:ea typeface="標楷體"/>
              </a:rPr>
              <a:t>103</a:t>
            </a:r>
            <a:r>
              <a:rPr lang="zh-TW" altLang="en-US" sz="2000" b="1" u="heavy" dirty="0">
                <a:latin typeface="標楷體"/>
                <a:ea typeface="標楷體"/>
              </a:rPr>
              <a:t>級學生會總務開課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992527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108914" y="131664"/>
            <a:ext cx="45704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en-US" altLang="zh-TW" sz="3600" dirty="0">
                <a:latin typeface="標楷體" pitchFamily="65" charset="-120"/>
                <a:ea typeface="標楷體" pitchFamily="65" charset="-120"/>
              </a:rPr>
              <a:t>3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活動報帳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學生會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637858" y="6360231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標楷體"/>
                <a:ea typeface="標楷體"/>
              </a:rPr>
              <a:t>取自</a:t>
            </a:r>
            <a:r>
              <a:rPr lang="zh-TW" altLang="en-US" sz="2000" b="1" dirty="0" smtClean="0">
                <a:latin typeface="標楷體"/>
                <a:ea typeface="標楷體"/>
              </a:rPr>
              <a:t>國立</a:t>
            </a:r>
            <a:r>
              <a:rPr lang="zh-TW" altLang="en-US" sz="2000" b="1" dirty="0">
                <a:latin typeface="標楷體"/>
                <a:ea typeface="標楷體"/>
              </a:rPr>
              <a:t>高雄應用科技大學</a:t>
            </a:r>
            <a:r>
              <a:rPr lang="en-US" altLang="zh-TW" sz="2000" b="1" dirty="0">
                <a:latin typeface="標楷體"/>
                <a:ea typeface="標楷體"/>
              </a:rPr>
              <a:t>—</a:t>
            </a:r>
            <a:r>
              <a:rPr lang="zh-TW" altLang="en-US" sz="2000" b="1" dirty="0">
                <a:latin typeface="標楷體"/>
                <a:ea typeface="標楷體"/>
              </a:rPr>
              <a:t>第</a:t>
            </a:r>
            <a:r>
              <a:rPr lang="en-US" altLang="zh-TW" sz="2000" b="1" u="heavy" dirty="0">
                <a:latin typeface="標楷體"/>
                <a:ea typeface="標楷體"/>
              </a:rPr>
              <a:t>103</a:t>
            </a:r>
            <a:r>
              <a:rPr lang="zh-TW" altLang="en-US" sz="2000" b="1" u="heavy" dirty="0">
                <a:latin typeface="標楷體"/>
                <a:ea typeface="標楷體"/>
              </a:rPr>
              <a:t>級學生會總務開課</a:t>
            </a:r>
            <a:endParaRPr lang="zh-TW" altLang="en-US" sz="2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492761"/>
            <a:ext cx="3528393" cy="470452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92761"/>
            <a:ext cx="3528392" cy="4704523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 bwMode="auto">
          <a:xfrm>
            <a:off x="811120" y="922050"/>
            <a:ext cx="2717371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0" lang="zh-TW" altLang="en-US" sz="2000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簽核完成的活動公文</a:t>
            </a:r>
            <a:endParaRPr kumimoji="0" lang="zh-TW" altLang="en-US" sz="2000" b="1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華康特粗明體"/>
            </a:endParaRPr>
          </a:p>
        </p:txBody>
      </p:sp>
      <p:sp>
        <p:nvSpPr>
          <p:cNvPr id="11" name="標題 1"/>
          <p:cNvSpPr txBox="1">
            <a:spLocks/>
          </p:cNvSpPr>
          <p:nvPr/>
        </p:nvSpPr>
        <p:spPr bwMode="auto">
          <a:xfrm>
            <a:off x="5337550" y="896570"/>
            <a:ext cx="2717371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0" lang="zh-TW" altLang="en-US" sz="2000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預算表</a:t>
            </a:r>
            <a:endParaRPr kumimoji="0" lang="zh-TW" altLang="en-US" sz="2000" b="1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華康特粗明體"/>
            </a:endParaRPr>
          </a:p>
        </p:txBody>
      </p:sp>
    </p:spTree>
    <p:extLst>
      <p:ext uri="{BB962C8B-B14F-4D97-AF65-F5344CB8AC3E}">
        <p14:creationId xmlns:p14="http://schemas.microsoft.com/office/powerpoint/2010/main" val="39083462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108914" y="131664"/>
            <a:ext cx="45704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en-US" altLang="zh-TW" sz="3600" dirty="0">
                <a:latin typeface="標楷體" pitchFamily="65" charset="-120"/>
                <a:ea typeface="標楷體" pitchFamily="65" charset="-120"/>
              </a:rPr>
              <a:t>3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活動報帳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學生會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457200" y="27860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0" lang="zh-TW" altLang="en-US" sz="28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收支報告表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637858" y="6360231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標楷體"/>
                <a:ea typeface="標楷體"/>
              </a:rPr>
              <a:t>取自</a:t>
            </a:r>
            <a:r>
              <a:rPr lang="zh-TW" altLang="en-US" sz="2000" b="1" dirty="0" smtClean="0">
                <a:latin typeface="標楷體"/>
                <a:ea typeface="標楷體"/>
              </a:rPr>
              <a:t>國立</a:t>
            </a:r>
            <a:r>
              <a:rPr lang="zh-TW" altLang="en-US" sz="2000" b="1" dirty="0">
                <a:latin typeface="標楷體"/>
                <a:ea typeface="標楷體"/>
              </a:rPr>
              <a:t>高雄應用科技大學</a:t>
            </a:r>
            <a:r>
              <a:rPr lang="en-US" altLang="zh-TW" sz="2000" b="1" dirty="0">
                <a:latin typeface="標楷體"/>
                <a:ea typeface="標楷體"/>
              </a:rPr>
              <a:t>—</a:t>
            </a:r>
            <a:r>
              <a:rPr lang="zh-TW" altLang="en-US" sz="2000" b="1" dirty="0">
                <a:latin typeface="標楷體"/>
                <a:ea typeface="標楷體"/>
              </a:rPr>
              <a:t>第</a:t>
            </a:r>
            <a:r>
              <a:rPr lang="en-US" altLang="zh-TW" sz="2000" b="1" u="heavy" dirty="0">
                <a:latin typeface="標楷體"/>
                <a:ea typeface="標楷體"/>
              </a:rPr>
              <a:t>103</a:t>
            </a:r>
            <a:r>
              <a:rPr lang="zh-TW" altLang="en-US" sz="2000" b="1" u="heavy" dirty="0">
                <a:latin typeface="標楷體"/>
                <a:ea typeface="標楷體"/>
              </a:rPr>
              <a:t>級學生會總務開課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620601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032243" y="131664"/>
            <a:ext cx="2723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en-US" altLang="zh-TW" sz="3600" dirty="0">
                <a:latin typeface="標楷體" pitchFamily="65" charset="-120"/>
                <a:ea typeface="標楷體" pitchFamily="65" charset="-120"/>
              </a:rPr>
              <a:t>3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活動報帳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6" name="Picture 2" descr="C:\Users\kuassa\Google 雲端硬碟\SA\活動\1030303_103總務開課\素材\收支報告表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500188"/>
            <a:ext cx="6056313" cy="8745537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2500313" y="2000250"/>
            <a:ext cx="3857625" cy="50006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 b="1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117905" y="825719"/>
            <a:ext cx="6648450" cy="46196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單位名稱、活動名稱、活動日期與公文完全相符</a:t>
            </a:r>
          </a:p>
        </p:txBody>
      </p:sp>
      <p:cxnSp>
        <p:nvCxnSpPr>
          <p:cNvPr id="9" name="直線單箭頭接點 8"/>
          <p:cNvCxnSpPr>
            <a:stCxn id="7" idx="0"/>
            <a:endCxn id="8" idx="2"/>
          </p:cNvCxnSpPr>
          <p:nvPr/>
        </p:nvCxnSpPr>
        <p:spPr>
          <a:xfrm flipV="1">
            <a:off x="4429126" y="1287682"/>
            <a:ext cx="1013004" cy="71256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857500" y="2714625"/>
            <a:ext cx="3500438" cy="357188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 b="1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14313" y="1500188"/>
            <a:ext cx="1416050" cy="83026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收入項列</a:t>
            </a:r>
            <a:endParaRPr kumimoji="0" lang="en-US" altLang="zh-TW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於上方。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357313" y="4857750"/>
            <a:ext cx="2143125" cy="1200150"/>
          </a:xfrm>
          <a:prstGeom prst="rect">
            <a:avLst/>
          </a:prstGeom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支出項列於收入項後，並清</a:t>
            </a:r>
            <a:endParaRPr kumimoji="0" lang="en-US" altLang="zh-TW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處分類項目。</a:t>
            </a:r>
          </a:p>
        </p:txBody>
      </p:sp>
      <p:sp>
        <p:nvSpPr>
          <p:cNvPr id="13" name="矩形 12"/>
          <p:cNvSpPr/>
          <p:nvPr/>
        </p:nvSpPr>
        <p:spPr>
          <a:xfrm>
            <a:off x="2857500" y="3143250"/>
            <a:ext cx="3500438" cy="900113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 b="1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rot="5400000">
            <a:off x="2429669" y="4356894"/>
            <a:ext cx="85725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肘形接點 14"/>
          <p:cNvCxnSpPr>
            <a:stCxn id="10" idx="1"/>
            <a:endCxn id="11" idx="3"/>
          </p:cNvCxnSpPr>
          <p:nvPr/>
        </p:nvCxnSpPr>
        <p:spPr>
          <a:xfrm rot="10800000">
            <a:off x="1630363" y="1916113"/>
            <a:ext cx="1227137" cy="976312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429375" y="2714625"/>
            <a:ext cx="857250" cy="1357313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 b="1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715000" y="4857750"/>
            <a:ext cx="1928813" cy="120015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餘額欄尾數</a:t>
            </a:r>
            <a:endParaRPr kumimoji="0" lang="en-US" altLang="zh-TW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必等於</a:t>
            </a:r>
            <a:r>
              <a:rPr kumimoji="0" lang="en-US" altLang="zh-TW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收支平衡</a:t>
            </a:r>
            <a:r>
              <a:rPr kumimoji="0" lang="en-US" altLang="zh-TW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cxnSp>
        <p:nvCxnSpPr>
          <p:cNvPr id="18" name="直線單箭頭接點 17"/>
          <p:cNvCxnSpPr>
            <a:stCxn id="16" idx="2"/>
          </p:cNvCxnSpPr>
          <p:nvPr/>
        </p:nvCxnSpPr>
        <p:spPr>
          <a:xfrm rot="5400000">
            <a:off x="6465887" y="4465638"/>
            <a:ext cx="785813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3344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標題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0" lang="en-US" altLang="zh-TW" sz="28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****</a:t>
            </a:r>
            <a:endParaRPr kumimoji="0" lang="zh-TW" altLang="en-US" sz="2800" b="1">
              <a:solidFill>
                <a:schemeClr val="tx2"/>
              </a:solidFill>
              <a:latin typeface="標楷體" pitchFamily="65" charset="-120"/>
              <a:ea typeface="標楷體" pitchFamily="65" charset="-120"/>
              <a:cs typeface="華康特粗明體"/>
            </a:endParaRPr>
          </a:p>
        </p:txBody>
      </p:sp>
      <p:pic>
        <p:nvPicPr>
          <p:cNvPr id="35" name="Picture 2" descr="C:\Users\kuassa\Google 雲端硬碟\SA\活動\1030303_103總務開課\素材\收支報告表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-3786188"/>
            <a:ext cx="6056312" cy="874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矩形 35"/>
          <p:cNvSpPr/>
          <p:nvPr/>
        </p:nvSpPr>
        <p:spPr>
          <a:xfrm>
            <a:off x="1143000" y="2357438"/>
            <a:ext cx="4786313" cy="14287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 b="1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929188" y="357188"/>
            <a:ext cx="2646362" cy="120015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合計欄記得填寫，</a:t>
            </a:r>
            <a:endParaRPr kumimoji="0" lang="en-US" altLang="zh-TW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且收入</a:t>
            </a:r>
            <a:r>
              <a:rPr kumimoji="0" lang="en-US" altLang="zh-TW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=</a:t>
            </a: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支出，餘</a:t>
            </a:r>
            <a:endParaRPr kumimoji="0" lang="en-US" altLang="zh-TW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額欄填</a:t>
            </a:r>
            <a:r>
              <a:rPr kumimoji="0" lang="en-US" altLang="zh-TW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0</a:t>
            </a: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cxnSp>
        <p:nvCxnSpPr>
          <p:cNvPr id="38" name="直線單箭頭接點 37"/>
          <p:cNvCxnSpPr/>
          <p:nvPr/>
        </p:nvCxnSpPr>
        <p:spPr>
          <a:xfrm rot="5400000" flipH="1" flipV="1">
            <a:off x="5465763" y="1963738"/>
            <a:ext cx="928687" cy="15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3143250" y="2571750"/>
            <a:ext cx="2786063" cy="500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 b="1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071688" y="4143375"/>
            <a:ext cx="6286500" cy="83026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報銷方式可自行調整</a:t>
            </a:r>
            <a:endParaRPr kumimoji="0" lang="en-US" altLang="zh-TW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EX.</a:t>
            </a: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學生會、學校、社團、報名費、贊助等</a:t>
            </a:r>
            <a:r>
              <a:rPr kumimoji="0" lang="en-US" altLang="zh-TW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....</a:t>
            </a:r>
          </a:p>
        </p:txBody>
      </p:sp>
      <p:cxnSp>
        <p:nvCxnSpPr>
          <p:cNvPr id="41" name="直線單箭頭接點 40"/>
          <p:cNvCxnSpPr/>
          <p:nvPr/>
        </p:nvCxnSpPr>
        <p:spPr>
          <a:xfrm rot="5400000">
            <a:off x="4894263" y="3606800"/>
            <a:ext cx="1071562" cy="158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1143000" y="3143250"/>
            <a:ext cx="3500438" cy="428625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 b="1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rot="5400000">
            <a:off x="679450" y="4464050"/>
            <a:ext cx="1785938" cy="1588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428625" y="5357813"/>
            <a:ext cx="5357813" cy="46196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總務與社長蓋職章，並寫上蓋章日期。</a:t>
            </a:r>
            <a:endParaRPr kumimoji="0" lang="en-US" altLang="zh-TW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000250" y="2571750"/>
            <a:ext cx="1000125" cy="5000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 b="1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43000" y="142875"/>
            <a:ext cx="285750" cy="21431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 b="1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47" name="肘形接點 46"/>
          <p:cNvCxnSpPr>
            <a:stCxn id="46" idx="1"/>
            <a:endCxn id="45" idx="1"/>
          </p:cNvCxnSpPr>
          <p:nvPr/>
        </p:nvCxnSpPr>
        <p:spPr>
          <a:xfrm rot="10800000" flipH="1" flipV="1">
            <a:off x="1143000" y="1214438"/>
            <a:ext cx="857250" cy="1606550"/>
          </a:xfrm>
          <a:prstGeom prst="bentConnector3">
            <a:avLst>
              <a:gd name="adj1" fmla="val -26666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2637858" y="6360231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標楷體"/>
                <a:ea typeface="標楷體"/>
              </a:rPr>
              <a:t>取自</a:t>
            </a:r>
            <a:r>
              <a:rPr lang="zh-TW" altLang="en-US" sz="2000" b="1" dirty="0" smtClean="0">
                <a:latin typeface="標楷體"/>
                <a:ea typeface="標楷體"/>
              </a:rPr>
              <a:t>國立</a:t>
            </a:r>
            <a:r>
              <a:rPr lang="zh-TW" altLang="en-US" sz="2000" b="1" dirty="0">
                <a:latin typeface="標楷體"/>
                <a:ea typeface="標楷體"/>
              </a:rPr>
              <a:t>高雄應用科技大學</a:t>
            </a:r>
            <a:r>
              <a:rPr lang="en-US" altLang="zh-TW" sz="2000" b="1" dirty="0">
                <a:latin typeface="標楷體"/>
                <a:ea typeface="標楷體"/>
              </a:rPr>
              <a:t>—</a:t>
            </a:r>
            <a:r>
              <a:rPr lang="zh-TW" altLang="en-US" sz="2000" b="1" dirty="0">
                <a:latin typeface="標楷體"/>
                <a:ea typeface="標楷體"/>
              </a:rPr>
              <a:t>第</a:t>
            </a:r>
            <a:r>
              <a:rPr lang="en-US" altLang="zh-TW" sz="2000" b="1" u="heavy" dirty="0">
                <a:latin typeface="標楷體"/>
                <a:ea typeface="標楷體"/>
              </a:rPr>
              <a:t>103</a:t>
            </a:r>
            <a:r>
              <a:rPr lang="zh-TW" altLang="en-US" sz="2000" b="1" u="heavy" dirty="0">
                <a:latin typeface="標楷體"/>
                <a:ea typeface="標楷體"/>
              </a:rPr>
              <a:t>級學生會總務開課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67178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108914" y="131664"/>
            <a:ext cx="45704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en-US" altLang="zh-TW" sz="3600" dirty="0">
                <a:latin typeface="標楷體" pitchFamily="65" charset="-120"/>
                <a:ea typeface="標楷體" pitchFamily="65" charset="-120"/>
              </a:rPr>
              <a:t>3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活動報帳</a:t>
            </a:r>
            <a:r>
              <a:rPr lang="en-US" altLang="zh-TW" sz="3600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3600" dirty="0">
                <a:latin typeface="標楷體" pitchFamily="65" charset="-120"/>
                <a:ea typeface="標楷體" pitchFamily="65" charset="-120"/>
              </a:rPr>
              <a:t>學生會</a:t>
            </a:r>
            <a:r>
              <a:rPr lang="en-US" altLang="zh-TW" sz="3600" dirty="0">
                <a:latin typeface="標楷體" pitchFamily="65" charset="-120"/>
                <a:ea typeface="標楷體" pitchFamily="65" charset="-120"/>
              </a:rPr>
              <a:t>)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457200" y="27860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0" lang="zh-TW" altLang="en-US" sz="280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黏貼憑證表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637858" y="6360231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標楷體"/>
                <a:ea typeface="標楷體"/>
              </a:rPr>
              <a:t>取自</a:t>
            </a:r>
            <a:r>
              <a:rPr lang="zh-TW" altLang="en-US" sz="2000" b="1" dirty="0" smtClean="0">
                <a:latin typeface="標楷體"/>
                <a:ea typeface="標楷體"/>
              </a:rPr>
              <a:t>國立</a:t>
            </a:r>
            <a:r>
              <a:rPr lang="zh-TW" altLang="en-US" sz="2000" b="1" dirty="0">
                <a:latin typeface="標楷體"/>
                <a:ea typeface="標楷體"/>
              </a:rPr>
              <a:t>高雄應用科技大學</a:t>
            </a:r>
            <a:r>
              <a:rPr lang="en-US" altLang="zh-TW" sz="2000" b="1" dirty="0">
                <a:latin typeface="標楷體"/>
                <a:ea typeface="標楷體"/>
              </a:rPr>
              <a:t>—</a:t>
            </a:r>
            <a:r>
              <a:rPr lang="zh-TW" altLang="en-US" sz="2000" b="1" dirty="0">
                <a:latin typeface="標楷體"/>
                <a:ea typeface="標楷體"/>
              </a:rPr>
              <a:t>第</a:t>
            </a:r>
            <a:r>
              <a:rPr lang="en-US" altLang="zh-TW" sz="2000" b="1" u="heavy" dirty="0">
                <a:latin typeface="標楷體"/>
                <a:ea typeface="標楷體"/>
              </a:rPr>
              <a:t>103</a:t>
            </a:r>
            <a:r>
              <a:rPr lang="zh-TW" altLang="en-US" sz="2000" b="1" u="heavy" dirty="0">
                <a:latin typeface="標楷體"/>
                <a:ea typeface="標楷體"/>
              </a:rPr>
              <a:t>級學生會總務開課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867553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uassa\Google 雲端硬碟\SA\活動\1030303_103總務開課\素材\黏貼憑證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214438"/>
            <a:ext cx="6821488" cy="982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428750" y="2273300"/>
            <a:ext cx="4214813" cy="53975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 b="1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 rot="10800000">
            <a:off x="1071563" y="3214688"/>
            <a:ext cx="1073150" cy="15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428750" y="928688"/>
            <a:ext cx="6786563" cy="46196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單位名稱、活動名稱、活動日期與公文完全相符。</a:t>
            </a:r>
          </a:p>
        </p:txBody>
      </p:sp>
      <p:sp>
        <p:nvSpPr>
          <p:cNvPr id="6" name="矩形 5"/>
          <p:cNvSpPr/>
          <p:nvPr/>
        </p:nvSpPr>
        <p:spPr>
          <a:xfrm>
            <a:off x="2143125" y="2928938"/>
            <a:ext cx="4929188" cy="53975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 b="1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00063" y="1643063"/>
            <a:ext cx="554037" cy="4311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填入申報金額，空格畫刪除線。</a:t>
            </a:r>
          </a:p>
        </p:txBody>
      </p:sp>
      <p:sp>
        <p:nvSpPr>
          <p:cNvPr id="8" name="矩形 7"/>
          <p:cNvSpPr/>
          <p:nvPr/>
        </p:nvSpPr>
        <p:spPr>
          <a:xfrm>
            <a:off x="4071938" y="2928938"/>
            <a:ext cx="3000375" cy="334962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 b="1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rot="5400000" flipH="1" flipV="1">
            <a:off x="1749425" y="1820863"/>
            <a:ext cx="928687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7072313" y="3071813"/>
            <a:ext cx="428625" cy="15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429500" y="2214563"/>
            <a:ext cx="1571625" cy="120015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發票編號以交易為單位編號。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447800" y="3587750"/>
            <a:ext cx="5600700" cy="3413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 b="1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rot="5400000">
            <a:off x="6265069" y="4321969"/>
            <a:ext cx="771525" cy="1428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929188" y="4714875"/>
            <a:ext cx="2928937" cy="1200150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總務、社長與指導老師簽章，並寫上簽章日期。</a:t>
            </a:r>
          </a:p>
        </p:txBody>
      </p:sp>
    </p:spTree>
    <p:extLst>
      <p:ext uri="{BB962C8B-B14F-4D97-AF65-F5344CB8AC3E}">
        <p14:creationId xmlns:p14="http://schemas.microsoft.com/office/powerpoint/2010/main" val="5914247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uassa\Google 雲端硬碟\SA\活動\1030303_103總務開課\素材\黏貼憑證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-4643438"/>
            <a:ext cx="6821487" cy="982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143500" y="2071688"/>
            <a:ext cx="642938" cy="200025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 b="1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00125" y="928688"/>
            <a:ext cx="3786188" cy="415448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釋例：</a:t>
            </a:r>
            <a:endParaRPr kumimoji="0" lang="en-US" altLang="zh-TW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共三筆交易，其中第二比交易為三聯式發票</a:t>
            </a:r>
            <a:r>
              <a:rPr kumimoji="0" lang="en-US" altLang="zh-TW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有兩張</a:t>
            </a:r>
            <a:r>
              <a:rPr kumimoji="0" lang="en-US" altLang="zh-TW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，編號方式為</a:t>
            </a:r>
            <a:r>
              <a:rPr kumimoji="0" lang="en-US" altLang="zh-TW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1</a:t>
            </a: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、</a:t>
            </a:r>
            <a:r>
              <a:rPr kumimoji="0" lang="en-US" altLang="zh-TW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2-1</a:t>
            </a: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、</a:t>
            </a:r>
            <a:r>
              <a:rPr kumimoji="0" lang="en-US" altLang="zh-TW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2-2</a:t>
            </a: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、</a:t>
            </a:r>
            <a:r>
              <a:rPr kumimoji="0" lang="en-US" altLang="zh-TW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共</a:t>
            </a:r>
            <a:r>
              <a:rPr kumimoji="0" lang="en-US" altLang="zh-TW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4</a:t>
            </a: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張。</a:t>
            </a:r>
            <a:endParaRPr kumimoji="0" lang="en-US" altLang="zh-TW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zh-TW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上方表格的填寫方式為</a:t>
            </a:r>
            <a:endParaRPr kumimoji="0" lang="en-US" altLang="zh-TW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自</a:t>
            </a:r>
            <a:r>
              <a:rPr kumimoji="0" lang="en-US" altLang="zh-TW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1</a:t>
            </a: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至</a:t>
            </a:r>
            <a:r>
              <a:rPr kumimoji="0" lang="en-US" altLang="zh-TW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3</a:t>
            </a: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號計黏貼憑證</a:t>
            </a:r>
            <a:r>
              <a:rPr kumimoji="0" lang="en-US" altLang="zh-TW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4</a:t>
            </a: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張</a:t>
            </a:r>
            <a:endParaRPr kumimoji="0" lang="en-US" altLang="zh-TW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zh-TW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發票編號一律寫在右下角。</a:t>
            </a:r>
          </a:p>
        </p:txBody>
      </p:sp>
      <p:cxnSp>
        <p:nvCxnSpPr>
          <p:cNvPr id="5" name="圖案 11"/>
          <p:cNvCxnSpPr>
            <a:stCxn id="3" idx="2"/>
          </p:cNvCxnSpPr>
          <p:nvPr/>
        </p:nvCxnSpPr>
        <p:spPr>
          <a:xfrm rot="5400000">
            <a:off x="4840288" y="4017963"/>
            <a:ext cx="571500" cy="679450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2637858" y="6360231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標楷體"/>
                <a:ea typeface="標楷體"/>
              </a:rPr>
              <a:t>取自</a:t>
            </a:r>
            <a:r>
              <a:rPr lang="zh-TW" altLang="en-US" sz="2000" b="1" dirty="0" smtClean="0">
                <a:latin typeface="標楷體"/>
                <a:ea typeface="標楷體"/>
              </a:rPr>
              <a:t>國立</a:t>
            </a:r>
            <a:r>
              <a:rPr lang="zh-TW" altLang="en-US" sz="2000" b="1" dirty="0">
                <a:latin typeface="標楷體"/>
                <a:ea typeface="標楷體"/>
              </a:rPr>
              <a:t>高雄應用科技大學</a:t>
            </a:r>
            <a:r>
              <a:rPr lang="en-US" altLang="zh-TW" sz="2000" b="1" dirty="0">
                <a:latin typeface="標楷體"/>
                <a:ea typeface="標楷體"/>
              </a:rPr>
              <a:t>—</a:t>
            </a:r>
            <a:r>
              <a:rPr lang="zh-TW" altLang="en-US" sz="2000" b="1" dirty="0">
                <a:latin typeface="標楷體"/>
                <a:ea typeface="標楷體"/>
              </a:rPr>
              <a:t>第</a:t>
            </a:r>
            <a:r>
              <a:rPr lang="en-US" altLang="zh-TW" sz="2000" b="1" u="heavy" dirty="0">
                <a:latin typeface="標楷體"/>
                <a:ea typeface="標楷體"/>
              </a:rPr>
              <a:t>103</a:t>
            </a:r>
            <a:r>
              <a:rPr lang="zh-TW" altLang="en-US" sz="2000" b="1" u="heavy" dirty="0">
                <a:latin typeface="標楷體"/>
                <a:ea typeface="標楷體"/>
              </a:rPr>
              <a:t>級學生會總務開課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77567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矩形 4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3032243" y="131664"/>
            <a:ext cx="2723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en-US" altLang="zh-TW" sz="3600" dirty="0">
                <a:latin typeface="標楷體" pitchFamily="65" charset="-120"/>
                <a:ea typeface="標楷體" pitchFamily="65" charset="-120"/>
              </a:rPr>
              <a:t>3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活動報帳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15336" y="3212976"/>
            <a:ext cx="3262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4800" b="1" dirty="0" smtClean="0">
                <a:latin typeface="標楷體" pitchFamily="65" charset="-120"/>
                <a:ea typeface="標楷體" pitchFamily="65" charset="-120"/>
              </a:rPr>
              <a:t>向學校報帳</a:t>
            </a:r>
            <a:endParaRPr lang="en-US" altLang="zh-TW" sz="48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637858" y="6360231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標楷體"/>
                <a:ea typeface="標楷體"/>
              </a:rPr>
              <a:t>取自</a:t>
            </a:r>
            <a:r>
              <a:rPr lang="zh-TW" altLang="en-US" sz="2000" b="1" dirty="0" smtClean="0">
                <a:latin typeface="標楷體"/>
                <a:ea typeface="標楷體"/>
              </a:rPr>
              <a:t>國立</a:t>
            </a:r>
            <a:r>
              <a:rPr lang="zh-TW" altLang="en-US" sz="2000" b="1" dirty="0">
                <a:latin typeface="標楷體"/>
                <a:ea typeface="標楷體"/>
              </a:rPr>
              <a:t>高雄應用科技大學</a:t>
            </a:r>
            <a:r>
              <a:rPr lang="en-US" altLang="zh-TW" sz="2000" b="1" dirty="0">
                <a:latin typeface="標楷體"/>
                <a:ea typeface="標楷體"/>
              </a:rPr>
              <a:t>—</a:t>
            </a:r>
            <a:r>
              <a:rPr lang="zh-TW" altLang="en-US" sz="2000" b="1" dirty="0">
                <a:latin typeface="標楷體"/>
                <a:ea typeface="標楷體"/>
              </a:rPr>
              <a:t>第</a:t>
            </a:r>
            <a:r>
              <a:rPr lang="en-US" altLang="zh-TW" sz="2000" b="1" u="heavy" dirty="0">
                <a:latin typeface="標楷體"/>
                <a:ea typeface="標楷體"/>
              </a:rPr>
              <a:t>103</a:t>
            </a:r>
            <a:r>
              <a:rPr lang="zh-TW" altLang="en-US" sz="2000" b="1" u="heavy" dirty="0">
                <a:latin typeface="標楷體"/>
                <a:ea typeface="標楷體"/>
              </a:rPr>
              <a:t>級學生會總務開課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882803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79512" y="1011452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 smtClean="0">
                <a:latin typeface="標楷體"/>
                <a:ea typeface="標楷體"/>
              </a:rPr>
              <a:t>二、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有</a:t>
            </a:r>
            <a:r>
              <a:rPr lang="zh-TW" altLang="en-US" b="1" u="heavy" dirty="0" smtClean="0">
                <a:latin typeface="標楷體" pitchFamily="65" charset="-120"/>
                <a:ea typeface="標楷體" pitchFamily="65" charset="-120"/>
              </a:rPr>
              <a:t>用到學校經費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的活動</a:t>
            </a:r>
            <a:endParaRPr lang="en-US" altLang="zh-TW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481922" y="2258763"/>
            <a:ext cx="8229600" cy="431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kumimoji="0" lang="zh-TW" altLang="en-US" sz="2000" b="1" dirty="0">
                <a:latin typeface="標楷體" pitchFamily="65" charset="-120"/>
                <a:ea typeface="標楷體" pitchFamily="65" charset="-120"/>
                <a:cs typeface="全真中明體"/>
              </a:rPr>
              <a:t>必含表單</a:t>
            </a:r>
            <a:endParaRPr kumimoji="0" lang="en-US" altLang="zh-TW" sz="20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indent="0" eaLnBrk="1" hangingPunct="1">
              <a:spcBef>
                <a:spcPct val="20000"/>
              </a:spcBef>
            </a:pPr>
            <a:r>
              <a:rPr kumimoji="0" lang="en-US" altLang="zh-TW" sz="2000" b="1" dirty="0" smtClean="0">
                <a:latin typeface="標楷體" pitchFamily="65" charset="-120"/>
                <a:ea typeface="標楷體" pitchFamily="65" charset="-120"/>
                <a:cs typeface="全真中明體"/>
              </a:rPr>
              <a:t>(1)</a:t>
            </a:r>
            <a:r>
              <a:rPr kumimoji="0" lang="zh-TW" altLang="en-US" sz="20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簽</a:t>
            </a:r>
            <a:r>
              <a:rPr kumimoji="0"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  <a:cs typeface="全真中明體"/>
              </a:rPr>
              <a:t>核完成</a:t>
            </a:r>
            <a:r>
              <a:rPr kumimoji="0" lang="zh-TW" altLang="en-US" sz="2000" b="1" dirty="0">
                <a:latin typeface="標楷體" pitchFamily="65" charset="-120"/>
                <a:ea typeface="標楷體" pitchFamily="65" charset="-120"/>
                <a:cs typeface="全真中明體"/>
              </a:rPr>
              <a:t>的公文與預算表</a:t>
            </a:r>
            <a:endParaRPr kumimoji="0" lang="en-US" altLang="zh-TW" sz="20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indent="0" eaLnBrk="1" hangingPunct="1">
              <a:spcBef>
                <a:spcPct val="20000"/>
              </a:spcBef>
            </a:pPr>
            <a:r>
              <a:rPr kumimoji="0" lang="en-US" altLang="zh-TW" sz="2000" b="1" dirty="0" smtClean="0">
                <a:latin typeface="標楷體" pitchFamily="65" charset="-120"/>
                <a:ea typeface="標楷體" pitchFamily="65" charset="-120"/>
                <a:cs typeface="全真中明體"/>
              </a:rPr>
              <a:t>(2)</a:t>
            </a:r>
            <a:r>
              <a:rPr kumimoji="0" lang="zh-TW" altLang="en-US" sz="2000" b="1" dirty="0" smtClean="0">
                <a:latin typeface="標楷體" pitchFamily="65" charset="-120"/>
                <a:ea typeface="標楷體" pitchFamily="65" charset="-120"/>
                <a:cs typeface="全真中明體"/>
              </a:rPr>
              <a:t>學校</a:t>
            </a:r>
            <a:r>
              <a:rPr kumimoji="0" lang="zh-TW" altLang="en-US" sz="2000" b="1" dirty="0">
                <a:latin typeface="標楷體" pitchFamily="65" charset="-120"/>
                <a:ea typeface="標楷體" pitchFamily="65" charset="-120"/>
                <a:cs typeface="全真中明體"/>
              </a:rPr>
              <a:t>黏貼憑證表</a:t>
            </a:r>
            <a:r>
              <a:rPr kumimoji="0" lang="en-US" altLang="zh-TW" sz="2000" b="1" dirty="0">
                <a:latin typeface="標楷體" pitchFamily="65" charset="-120"/>
                <a:ea typeface="標楷體" pitchFamily="65" charset="-120"/>
                <a:cs typeface="全真中明體"/>
              </a:rPr>
              <a:t>(</a:t>
            </a:r>
            <a:r>
              <a:rPr kumimoji="0" lang="zh-TW" altLang="en-US" sz="2000" b="1" dirty="0">
                <a:latin typeface="標楷體" pitchFamily="65" charset="-120"/>
                <a:ea typeface="標楷體" pitchFamily="65" charset="-120"/>
                <a:cs typeface="全真中明體"/>
              </a:rPr>
              <a:t>紅單</a:t>
            </a:r>
            <a:r>
              <a:rPr kumimoji="0" lang="en-US" altLang="zh-TW" sz="2000" b="1" dirty="0">
                <a:latin typeface="標楷體" pitchFamily="65" charset="-120"/>
                <a:ea typeface="標楷體" pitchFamily="65" charset="-120"/>
                <a:cs typeface="全真中明體"/>
              </a:rPr>
              <a:t>)</a:t>
            </a:r>
          </a:p>
          <a:p>
            <a:pPr indent="0" eaLnBrk="1" hangingPunct="1">
              <a:spcBef>
                <a:spcPct val="20000"/>
              </a:spcBef>
            </a:pPr>
            <a:r>
              <a:rPr kumimoji="0" lang="en-US" altLang="zh-TW" sz="2000" b="1" dirty="0" smtClean="0">
                <a:latin typeface="標楷體" pitchFamily="65" charset="-120"/>
                <a:ea typeface="標楷體" pitchFamily="65" charset="-120"/>
                <a:cs typeface="全真中明體"/>
              </a:rPr>
              <a:t>(3)</a:t>
            </a:r>
            <a:r>
              <a:rPr kumimoji="0" lang="zh-TW" altLang="en-US" sz="2000" b="1" dirty="0" smtClean="0">
                <a:latin typeface="標楷體" pitchFamily="65" charset="-120"/>
                <a:ea typeface="標楷體" pitchFamily="65" charset="-120"/>
                <a:cs typeface="全真中明體"/>
              </a:rPr>
              <a:t>代墊</a:t>
            </a:r>
            <a:r>
              <a:rPr kumimoji="0" lang="zh-TW" altLang="en-US" sz="2000" b="1" dirty="0">
                <a:latin typeface="標楷體" pitchFamily="65" charset="-120"/>
                <a:ea typeface="標楷體" pitchFamily="65" charset="-120"/>
                <a:cs typeface="全真中明體"/>
              </a:rPr>
              <a:t>單</a:t>
            </a:r>
            <a:endParaRPr kumimoji="0" lang="en-US" altLang="zh-TW" sz="20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kumimoji="0" lang="en-US" altLang="zh-TW" sz="20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kumimoji="0" lang="zh-TW" altLang="en-US" sz="2000" b="1" dirty="0">
                <a:latin typeface="標楷體" pitchFamily="65" charset="-120"/>
                <a:ea typeface="標楷體" pitchFamily="65" charset="-120"/>
                <a:cs typeface="全真中明體"/>
              </a:rPr>
              <a:t>依申報項目不同而需附上</a:t>
            </a:r>
            <a:endParaRPr kumimoji="0" lang="en-US" altLang="zh-TW" sz="20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kumimoji="0" lang="zh-TW" altLang="en-US" sz="2000" b="1" dirty="0">
                <a:latin typeface="標楷體" pitchFamily="65" charset="-120"/>
                <a:ea typeface="標楷體" pitchFamily="65" charset="-120"/>
                <a:cs typeface="全真中明體"/>
              </a:rPr>
              <a:t>用餐名單</a:t>
            </a:r>
            <a:endParaRPr kumimoji="0" lang="en-US" altLang="zh-TW" sz="20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kumimoji="0" lang="zh-TW" altLang="en-US" sz="2000" b="1" dirty="0">
                <a:latin typeface="標楷體" pitchFamily="65" charset="-120"/>
                <a:ea typeface="標楷體" pitchFamily="65" charset="-120"/>
                <a:cs typeface="全真中明體"/>
              </a:rPr>
              <a:t>保險名單</a:t>
            </a:r>
            <a:endParaRPr kumimoji="0" lang="en-US" altLang="zh-TW" sz="20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kumimoji="0" lang="zh-TW" altLang="en-US" sz="2000" b="1" dirty="0">
                <a:latin typeface="標楷體" pitchFamily="65" charset="-120"/>
                <a:ea typeface="標楷體" pitchFamily="65" charset="-120"/>
                <a:cs typeface="全真中明體"/>
              </a:rPr>
              <a:t>搭車名單</a:t>
            </a:r>
            <a:endParaRPr kumimoji="0" lang="en-US" altLang="zh-TW" sz="20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kumimoji="0" lang="en-US" altLang="zh-TW" sz="20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endParaRPr kumimoji="0" lang="en-US" altLang="zh-TW" sz="20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kumimoji="0" lang="zh-TW" altLang="en-US" b="1" dirty="0">
                <a:latin typeface="標楷體" pitchFamily="65" charset="-120"/>
                <a:ea typeface="標楷體" pitchFamily="65" charset="-120"/>
                <a:cs typeface="全真中明體"/>
              </a:rPr>
              <a:t> </a:t>
            </a:r>
            <a:r>
              <a:rPr kumimoji="0" lang="en-US" altLang="zh-TW" b="1" dirty="0">
                <a:latin typeface="標楷體" pitchFamily="65" charset="-120"/>
                <a:ea typeface="標楷體" pitchFamily="65" charset="-120"/>
                <a:cs typeface="全真中明體"/>
              </a:rPr>
              <a:t> 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endParaRPr kumimoji="0" lang="en-US" altLang="zh-TW" sz="28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kumimoji="0" lang="en-US" altLang="zh-TW" sz="28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endParaRPr kumimoji="0" lang="en-US" altLang="zh-TW" sz="2800" b="1" dirty="0">
              <a:latin typeface="標楷體" pitchFamily="65" charset="-120"/>
              <a:ea typeface="標楷體" pitchFamily="65" charset="-120"/>
              <a:cs typeface="全真中明體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kumimoji="0" lang="en-US" altLang="zh-TW" sz="2800" b="1" dirty="0">
              <a:latin typeface="標楷體" pitchFamily="65" charset="-120"/>
              <a:ea typeface="標楷體" pitchFamily="65" charset="-120"/>
              <a:cs typeface="全真中明體"/>
            </a:endParaRPr>
          </a:p>
        </p:txBody>
      </p:sp>
      <p:grpSp>
        <p:nvGrpSpPr>
          <p:cNvPr id="8" name="群組 7"/>
          <p:cNvGrpSpPr>
            <a:grpSpLocks/>
          </p:cNvGrpSpPr>
          <p:nvPr/>
        </p:nvGrpSpPr>
        <p:grpSpPr bwMode="auto">
          <a:xfrm>
            <a:off x="3924300" y="188913"/>
            <a:ext cx="3816350" cy="5400675"/>
            <a:chOff x="2771800" y="188640"/>
            <a:chExt cx="3816284" cy="5400600"/>
          </a:xfrm>
        </p:grpSpPr>
        <p:graphicFrame>
          <p:nvGraphicFramePr>
            <p:cNvPr id="9" name="Object 2"/>
            <p:cNvGraphicFramePr>
              <a:graphicFrameLocks noChangeAspect="1"/>
            </p:cNvGraphicFramePr>
            <p:nvPr/>
          </p:nvGraphicFramePr>
          <p:xfrm>
            <a:off x="2771800" y="188640"/>
            <a:ext cx="3816284" cy="5400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0" name="Acrobat Document" r:id="rId3" imgW="7556400" imgH="10710000" progId="AcroExch.Document.7">
                    <p:embed/>
                  </p:oleObj>
                </mc:Choice>
                <mc:Fallback>
                  <p:oleObj name="Acrobat Document" r:id="rId3" imgW="7556400" imgH="1071000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71800" y="188640"/>
                          <a:ext cx="3816284" cy="5400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矩形 9"/>
            <p:cNvSpPr/>
            <p:nvPr/>
          </p:nvSpPr>
          <p:spPr>
            <a:xfrm>
              <a:off x="3059133" y="3141349"/>
              <a:ext cx="3143196" cy="19287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800" b="1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</p:grpSp>
      <p:grpSp>
        <p:nvGrpSpPr>
          <p:cNvPr id="11" name="群組 10"/>
          <p:cNvGrpSpPr>
            <a:grpSpLocks/>
          </p:cNvGrpSpPr>
          <p:nvPr/>
        </p:nvGrpSpPr>
        <p:grpSpPr bwMode="auto">
          <a:xfrm>
            <a:off x="4140200" y="404813"/>
            <a:ext cx="3816350" cy="5400675"/>
            <a:chOff x="251520" y="836712"/>
            <a:chExt cx="3816283" cy="5400600"/>
          </a:xfrm>
        </p:grpSpPr>
        <p:graphicFrame>
          <p:nvGraphicFramePr>
            <p:cNvPr id="12" name="Object 3"/>
            <p:cNvGraphicFramePr>
              <a:graphicFrameLocks noChangeAspect="1"/>
            </p:cNvGraphicFramePr>
            <p:nvPr/>
          </p:nvGraphicFramePr>
          <p:xfrm>
            <a:off x="251520" y="836712"/>
            <a:ext cx="3816283" cy="5400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1" name="Acrobat Document" r:id="rId5" imgW="7556400" imgH="10710000" progId="AcroExch.Document.7">
                    <p:embed/>
                  </p:oleObj>
                </mc:Choice>
                <mc:Fallback>
                  <p:oleObj name="Acrobat Document" r:id="rId5" imgW="7556400" imgH="1071000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520" y="836712"/>
                          <a:ext cx="3816283" cy="5400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矩形 12"/>
            <p:cNvSpPr/>
            <p:nvPr/>
          </p:nvSpPr>
          <p:spPr>
            <a:xfrm>
              <a:off x="611877" y="4149778"/>
              <a:ext cx="3071758" cy="107154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800" b="1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</p:grpSp>
      <p:pic>
        <p:nvPicPr>
          <p:cNvPr id="14" name="Picture 8" descr="img10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4" b="693"/>
          <a:stretch>
            <a:fillRect/>
          </a:stretch>
        </p:blipFill>
        <p:spPr bwMode="auto">
          <a:xfrm>
            <a:off x="4284663" y="476250"/>
            <a:ext cx="3816350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圖片 8" descr="未命名-1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" b="793"/>
          <a:stretch>
            <a:fillRect/>
          </a:stretch>
        </p:blipFill>
        <p:spPr bwMode="auto">
          <a:xfrm>
            <a:off x="4500563" y="692150"/>
            <a:ext cx="3743325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 descr="C:\Users\kuassa\Google 雲端硬碟\SA\活動\1030303_103總務開課\素材\用餐名單格式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716463" y="908050"/>
            <a:ext cx="3817937" cy="540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8" descr="C:\Users\kuassa\Google 雲端硬碟\SA\活動\1030303_103總務開課\素材\保險名單格式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125538"/>
            <a:ext cx="3819525" cy="539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2637858" y="6360231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標楷體"/>
                <a:ea typeface="標楷體"/>
              </a:rPr>
              <a:t>取自</a:t>
            </a:r>
            <a:r>
              <a:rPr lang="zh-TW" altLang="en-US" sz="2000" b="1" dirty="0" smtClean="0">
                <a:latin typeface="標楷體"/>
                <a:ea typeface="標楷體"/>
              </a:rPr>
              <a:t>國立</a:t>
            </a:r>
            <a:r>
              <a:rPr lang="zh-TW" altLang="en-US" sz="2000" b="1" dirty="0">
                <a:latin typeface="標楷體"/>
                <a:ea typeface="標楷體"/>
              </a:rPr>
              <a:t>高雄應用科技大學</a:t>
            </a:r>
            <a:r>
              <a:rPr lang="en-US" altLang="zh-TW" sz="2000" b="1" dirty="0">
                <a:latin typeface="標楷體"/>
                <a:ea typeface="標楷體"/>
              </a:rPr>
              <a:t>—</a:t>
            </a:r>
            <a:r>
              <a:rPr lang="zh-TW" altLang="en-US" sz="2000" b="1" dirty="0">
                <a:latin typeface="標楷體"/>
                <a:ea typeface="標楷體"/>
              </a:rPr>
              <a:t>第</a:t>
            </a:r>
            <a:r>
              <a:rPr lang="en-US" altLang="zh-TW" sz="2000" b="1" u="heavy" dirty="0">
                <a:latin typeface="標楷體"/>
                <a:ea typeface="標楷體"/>
              </a:rPr>
              <a:t>103</a:t>
            </a:r>
            <a:r>
              <a:rPr lang="zh-TW" altLang="en-US" sz="2000" b="1" u="heavy" dirty="0">
                <a:latin typeface="標楷體"/>
                <a:ea typeface="標楷體"/>
              </a:rPr>
              <a:t>級學生會總務開課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8527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74" y="404664"/>
            <a:ext cx="7567845" cy="535043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07504" y="5949280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標楷體"/>
                <a:ea typeface="標楷體"/>
              </a:rPr>
              <a:t>※</a:t>
            </a:r>
            <a:r>
              <a:rPr lang="zh-TW" altLang="en-US" b="1" u="heavy" dirty="0" smtClean="0">
                <a:latin typeface="標楷體" pitchFamily="65" charset="-120"/>
                <a:ea typeface="標楷體" pitchFamily="65" charset="-120"/>
              </a:rPr>
              <a:t>圖片資料來源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:</a:t>
            </a:r>
          </a:p>
          <a:p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http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://bigelk176xmaps.blogspot.tw/2014/11/blog-post.html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2936" y="260648"/>
            <a:ext cx="738664" cy="5688631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lang="zh-TW" altLang="en-US" sz="3600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圖解方式示範</a:t>
            </a:r>
            <a:r>
              <a:rPr lang="en-US" altLang="zh-TW" sz="3600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----</a:t>
            </a:r>
            <a:r>
              <a:rPr lang="zh-TW" altLang="en-US" sz="3600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心智圖</a:t>
            </a:r>
            <a:endParaRPr lang="zh-TW" altLang="en-US" sz="3600" b="1" dirty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94821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339748" y="131664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en-US" altLang="zh-TW" sz="3600" dirty="0">
                <a:latin typeface="標楷體" pitchFamily="65" charset="-120"/>
                <a:ea typeface="標楷體" pitchFamily="65" charset="-120"/>
              </a:rPr>
              <a:t>3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活動報帳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學校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637858" y="6360231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標楷體"/>
                <a:ea typeface="標楷體"/>
              </a:rPr>
              <a:t>取自</a:t>
            </a:r>
            <a:r>
              <a:rPr lang="zh-TW" altLang="en-US" sz="2000" b="1" dirty="0" smtClean="0">
                <a:latin typeface="標楷體"/>
                <a:ea typeface="標楷體"/>
              </a:rPr>
              <a:t>國立</a:t>
            </a:r>
            <a:r>
              <a:rPr lang="zh-TW" altLang="en-US" sz="2000" b="1" dirty="0">
                <a:latin typeface="標楷體"/>
                <a:ea typeface="標楷體"/>
              </a:rPr>
              <a:t>高雄應用科技大學</a:t>
            </a:r>
            <a:r>
              <a:rPr lang="en-US" altLang="zh-TW" sz="2000" b="1" dirty="0">
                <a:latin typeface="標楷體"/>
                <a:ea typeface="標楷體"/>
              </a:rPr>
              <a:t>—</a:t>
            </a:r>
            <a:r>
              <a:rPr lang="zh-TW" altLang="en-US" sz="2000" b="1" dirty="0">
                <a:latin typeface="標楷體"/>
                <a:ea typeface="標楷體"/>
              </a:rPr>
              <a:t>第</a:t>
            </a:r>
            <a:r>
              <a:rPr lang="en-US" altLang="zh-TW" sz="2000" b="1" u="heavy" dirty="0">
                <a:latin typeface="標楷體"/>
                <a:ea typeface="標楷體"/>
              </a:rPr>
              <a:t>103</a:t>
            </a:r>
            <a:r>
              <a:rPr lang="zh-TW" altLang="en-US" sz="2000" b="1" u="heavy" dirty="0">
                <a:latin typeface="標楷體"/>
                <a:ea typeface="標楷體"/>
              </a:rPr>
              <a:t>級學生會總務開課</a:t>
            </a:r>
            <a:endParaRPr lang="zh-TW" altLang="en-US" sz="2000" dirty="0"/>
          </a:p>
        </p:txBody>
      </p:sp>
      <p:sp>
        <p:nvSpPr>
          <p:cNvPr id="8" name="標題 1"/>
          <p:cNvSpPr txBox="1">
            <a:spLocks/>
          </p:cNvSpPr>
          <p:nvPr/>
        </p:nvSpPr>
        <p:spPr bwMode="auto">
          <a:xfrm>
            <a:off x="457200" y="27860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0" lang="zh-TW" altLang="en-US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簽核完成的活動公文</a:t>
            </a:r>
            <a:r>
              <a:rPr kumimoji="0" lang="zh-TW" altLang="en-US" sz="2800" dirty="0" smtClean="0">
                <a:solidFill>
                  <a:srgbClr val="000000"/>
                </a:solidFill>
                <a:latin typeface="標楷體"/>
                <a:ea typeface="標楷體"/>
                <a:cs typeface="華康特粗明體"/>
              </a:rPr>
              <a:t>、預算表</a:t>
            </a:r>
            <a:endParaRPr kumimoji="0" lang="zh-TW" altLang="en-US" sz="2800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華康特粗明體"/>
            </a:endParaRPr>
          </a:p>
        </p:txBody>
      </p:sp>
    </p:spTree>
    <p:extLst>
      <p:ext uri="{BB962C8B-B14F-4D97-AF65-F5344CB8AC3E}">
        <p14:creationId xmlns:p14="http://schemas.microsoft.com/office/powerpoint/2010/main" val="23206487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339748" y="131664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en-US" altLang="zh-TW" sz="3600" dirty="0">
                <a:latin typeface="標楷體" pitchFamily="65" charset="-120"/>
                <a:ea typeface="標楷體" pitchFamily="65" charset="-120"/>
              </a:rPr>
              <a:t>3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活動報帳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學校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637858" y="6360231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標楷體"/>
                <a:ea typeface="標楷體"/>
              </a:rPr>
              <a:t>取自</a:t>
            </a:r>
            <a:r>
              <a:rPr lang="zh-TW" altLang="en-US" sz="2000" b="1" dirty="0" smtClean="0">
                <a:latin typeface="標楷體"/>
                <a:ea typeface="標楷體"/>
              </a:rPr>
              <a:t>國立</a:t>
            </a:r>
            <a:r>
              <a:rPr lang="zh-TW" altLang="en-US" sz="2000" b="1" dirty="0">
                <a:latin typeface="標楷體"/>
                <a:ea typeface="標楷體"/>
              </a:rPr>
              <a:t>高雄應用科技大學</a:t>
            </a:r>
            <a:r>
              <a:rPr lang="en-US" altLang="zh-TW" sz="2000" b="1" dirty="0">
                <a:latin typeface="標楷體"/>
                <a:ea typeface="標楷體"/>
              </a:rPr>
              <a:t>—</a:t>
            </a:r>
            <a:r>
              <a:rPr lang="zh-TW" altLang="en-US" sz="2000" b="1" dirty="0">
                <a:latin typeface="標楷體"/>
                <a:ea typeface="標楷體"/>
              </a:rPr>
              <a:t>第</a:t>
            </a:r>
            <a:r>
              <a:rPr lang="en-US" altLang="zh-TW" sz="2000" b="1" u="heavy" dirty="0">
                <a:latin typeface="標楷體"/>
                <a:ea typeface="標楷體"/>
              </a:rPr>
              <a:t>103</a:t>
            </a:r>
            <a:r>
              <a:rPr lang="zh-TW" altLang="en-US" sz="2000" b="1" u="heavy" dirty="0">
                <a:latin typeface="標楷體"/>
                <a:ea typeface="標楷體"/>
              </a:rPr>
              <a:t>級學生會總務開課</a:t>
            </a:r>
            <a:endParaRPr lang="zh-TW" altLang="en-US" sz="2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492761"/>
            <a:ext cx="3528393" cy="470452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92761"/>
            <a:ext cx="3528392" cy="4704523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 bwMode="auto">
          <a:xfrm>
            <a:off x="811120" y="922050"/>
            <a:ext cx="2717371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0" lang="zh-TW" altLang="en-US" sz="2000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簽核完成的活動公文</a:t>
            </a:r>
            <a:endParaRPr kumimoji="0" lang="zh-TW" altLang="en-US" sz="2000" b="1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華康特粗明體"/>
            </a:endParaRPr>
          </a:p>
        </p:txBody>
      </p:sp>
      <p:sp>
        <p:nvSpPr>
          <p:cNvPr id="11" name="標題 1"/>
          <p:cNvSpPr txBox="1">
            <a:spLocks/>
          </p:cNvSpPr>
          <p:nvPr/>
        </p:nvSpPr>
        <p:spPr bwMode="auto">
          <a:xfrm>
            <a:off x="5337550" y="896570"/>
            <a:ext cx="2717371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0" lang="zh-TW" altLang="en-US" sz="2000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預算表</a:t>
            </a:r>
            <a:endParaRPr kumimoji="0" lang="zh-TW" altLang="en-US" sz="2000" b="1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華康特粗明體"/>
            </a:endParaRPr>
          </a:p>
        </p:txBody>
      </p:sp>
    </p:spTree>
    <p:extLst>
      <p:ext uri="{BB962C8B-B14F-4D97-AF65-F5344CB8AC3E}">
        <p14:creationId xmlns:p14="http://schemas.microsoft.com/office/powerpoint/2010/main" val="33471100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339748" y="131664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en-US" altLang="zh-TW" sz="3600" dirty="0">
                <a:latin typeface="標楷體" pitchFamily="65" charset="-120"/>
                <a:ea typeface="標楷體" pitchFamily="65" charset="-120"/>
              </a:rPr>
              <a:t>3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活動報帳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學校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457200" y="27860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0" lang="zh-TW" altLang="en-US" sz="280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學校黏貼憑證</a:t>
            </a:r>
            <a:r>
              <a:rPr kumimoji="0" lang="en-US" altLang="zh-TW" sz="280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&amp;</a:t>
            </a:r>
            <a:r>
              <a:rPr kumimoji="0" lang="zh-TW" altLang="en-US" sz="280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華康特粗明體"/>
              </a:rPr>
              <a:t>代墊單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637858" y="6360231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標楷體"/>
                <a:ea typeface="標楷體"/>
              </a:rPr>
              <a:t>取自</a:t>
            </a:r>
            <a:r>
              <a:rPr lang="zh-TW" altLang="en-US" sz="2000" b="1" dirty="0" smtClean="0">
                <a:latin typeface="標楷體"/>
                <a:ea typeface="標楷體"/>
              </a:rPr>
              <a:t>國立</a:t>
            </a:r>
            <a:r>
              <a:rPr lang="zh-TW" altLang="en-US" sz="2000" b="1" dirty="0">
                <a:latin typeface="標楷體"/>
                <a:ea typeface="標楷體"/>
              </a:rPr>
              <a:t>高雄應用科技大學</a:t>
            </a:r>
            <a:r>
              <a:rPr lang="en-US" altLang="zh-TW" sz="2000" b="1" dirty="0">
                <a:latin typeface="標楷體"/>
                <a:ea typeface="標楷體"/>
              </a:rPr>
              <a:t>—</a:t>
            </a:r>
            <a:r>
              <a:rPr lang="zh-TW" altLang="en-US" sz="2000" b="1" dirty="0">
                <a:latin typeface="標楷體"/>
                <a:ea typeface="標楷體"/>
              </a:rPr>
              <a:t>第</a:t>
            </a:r>
            <a:r>
              <a:rPr lang="en-US" altLang="zh-TW" sz="2000" b="1" u="heavy" dirty="0">
                <a:latin typeface="標楷體"/>
                <a:ea typeface="標楷體"/>
              </a:rPr>
              <a:t>103</a:t>
            </a:r>
            <a:r>
              <a:rPr lang="zh-TW" altLang="en-US" sz="2000" b="1" u="heavy" dirty="0">
                <a:latin typeface="標楷體"/>
                <a:ea typeface="標楷體"/>
              </a:rPr>
              <a:t>級學生會總務開課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7278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img1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9" b="703"/>
          <a:stretch>
            <a:fillRect/>
          </a:stretch>
        </p:blipFill>
        <p:spPr bwMode="auto">
          <a:xfrm>
            <a:off x="395288" y="115888"/>
            <a:ext cx="3595687" cy="502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8" descr="未命名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1" b="2184"/>
          <a:stretch>
            <a:fillRect/>
          </a:stretch>
        </p:blipFill>
        <p:spPr bwMode="auto">
          <a:xfrm>
            <a:off x="4716463" y="115888"/>
            <a:ext cx="3527425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2"/>
          <p:cNvSpPr txBox="1">
            <a:spLocks/>
          </p:cNvSpPr>
          <p:nvPr/>
        </p:nvSpPr>
        <p:spPr>
          <a:xfrm>
            <a:off x="250825" y="5229225"/>
            <a:ext cx="8208963" cy="13414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zh-TW" altLang="en-US" sz="2800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於活動結束後繳交成果報告書至思圓老師信箱                </a:t>
            </a:r>
            <a:endParaRPr kumimoji="0" lang="en-US" altLang="zh-TW" sz="2800" dirty="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zh-TW" altLang="en-US" sz="2800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  </a:t>
            </a:r>
            <a:r>
              <a:rPr kumimoji="0" lang="en-US" altLang="zh-TW" sz="2800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celloyuan@cc.kuas.edu.tw</a:t>
            </a:r>
            <a:r>
              <a:rPr kumimoji="0" lang="zh-TW" altLang="en-US" sz="2800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 </a:t>
            </a:r>
            <a:endParaRPr kumimoji="0" lang="en-US" altLang="zh-TW" sz="2800" dirty="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  <a:p>
            <a:pPr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zh-TW" altLang="en-US" sz="2800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找業務負責老師領取以上表格</a:t>
            </a:r>
            <a:endParaRPr kumimoji="0" lang="en-US" altLang="zh-TW" sz="2800" dirty="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  <a:p>
            <a:pPr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kumimoji="0" lang="en-US" altLang="zh-TW" sz="2800" dirty="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  <a:p>
            <a:pPr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zh-TW" sz="2800" dirty="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630489" y="6457078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標楷體"/>
                <a:ea typeface="標楷體"/>
              </a:rPr>
              <a:t>取自</a:t>
            </a:r>
            <a:r>
              <a:rPr lang="zh-TW" altLang="en-US" sz="2000" b="1" dirty="0" smtClean="0">
                <a:latin typeface="標楷體"/>
                <a:ea typeface="標楷體"/>
              </a:rPr>
              <a:t>國立</a:t>
            </a:r>
            <a:r>
              <a:rPr lang="zh-TW" altLang="en-US" sz="2000" b="1" dirty="0">
                <a:latin typeface="標楷體"/>
                <a:ea typeface="標楷體"/>
              </a:rPr>
              <a:t>高雄應用科技大學</a:t>
            </a:r>
            <a:r>
              <a:rPr lang="en-US" altLang="zh-TW" sz="2000" b="1" dirty="0">
                <a:latin typeface="標楷體"/>
                <a:ea typeface="標楷體"/>
              </a:rPr>
              <a:t>—</a:t>
            </a:r>
            <a:r>
              <a:rPr lang="zh-TW" altLang="en-US" sz="2000" b="1" dirty="0">
                <a:latin typeface="標楷體"/>
                <a:ea typeface="標楷體"/>
              </a:rPr>
              <a:t>第</a:t>
            </a:r>
            <a:r>
              <a:rPr lang="en-US" altLang="zh-TW" sz="2000" b="1" u="heavy" dirty="0">
                <a:latin typeface="標楷體"/>
                <a:ea typeface="標楷體"/>
              </a:rPr>
              <a:t>103</a:t>
            </a:r>
            <a:r>
              <a:rPr lang="zh-TW" altLang="en-US" sz="2000" b="1" u="heavy" dirty="0">
                <a:latin typeface="標楷體"/>
                <a:ea typeface="標楷體"/>
              </a:rPr>
              <a:t>級學生會總務開課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360353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mg1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9" b="703"/>
          <a:stretch>
            <a:fillRect/>
          </a:stretch>
        </p:blipFill>
        <p:spPr bwMode="auto">
          <a:xfrm>
            <a:off x="1331913" y="188913"/>
            <a:ext cx="6696075" cy="934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1908175" y="4508500"/>
            <a:ext cx="5724525" cy="461963"/>
          </a:xfrm>
          <a:prstGeom prst="rect">
            <a:avLst/>
          </a:prstGeom>
          <a:solidFill>
            <a:srgbClr val="C0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憑證黏貼線</a:t>
            </a:r>
            <a:r>
              <a:rPr kumimoji="0" lang="en-US" altLang="zh-TW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虛線</a:t>
            </a:r>
            <a:r>
              <a:rPr kumimoji="0" lang="en-US" altLang="zh-TW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以下開始黏貼發票收據</a:t>
            </a:r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>
            <a:off x="1187450" y="3860800"/>
            <a:ext cx="6840538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" name="Line 17"/>
          <p:cNvSpPr>
            <a:spLocks noChangeShapeType="1"/>
          </p:cNvSpPr>
          <p:nvPr/>
        </p:nvSpPr>
        <p:spPr bwMode="auto">
          <a:xfrm>
            <a:off x="2052638" y="3860800"/>
            <a:ext cx="142875" cy="6477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45884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8" descr="未命名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1" b="2184"/>
          <a:stretch>
            <a:fillRect/>
          </a:stretch>
        </p:blipFill>
        <p:spPr bwMode="auto">
          <a:xfrm>
            <a:off x="1258888" y="260350"/>
            <a:ext cx="6481762" cy="884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835150" y="2741613"/>
            <a:ext cx="3024188" cy="792162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7950" y="1412875"/>
            <a:ext cx="503238" cy="304641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代墊原因填寫</a:t>
            </a:r>
            <a:r>
              <a:rPr kumimoji="0" lang="zh-TW" altLang="en-US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付現</a:t>
            </a:r>
          </a:p>
        </p:txBody>
      </p:sp>
      <p:cxnSp>
        <p:nvCxnSpPr>
          <p:cNvPr id="9" name="肘形接點 8"/>
          <p:cNvCxnSpPr/>
          <p:nvPr/>
        </p:nvCxnSpPr>
        <p:spPr>
          <a:xfrm rot="10800000" flipV="1">
            <a:off x="611188" y="3175000"/>
            <a:ext cx="1223962" cy="209550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059113" y="1700213"/>
            <a:ext cx="1800225" cy="100806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979613" y="476250"/>
            <a:ext cx="3600450" cy="46196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代墊人簽名與身分證字號</a:t>
            </a:r>
            <a:endParaRPr kumimoji="0" lang="en-US" altLang="zh-TW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3924300" y="1125538"/>
            <a:ext cx="0" cy="5746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124075" y="5949950"/>
            <a:ext cx="4895850" cy="460375"/>
          </a:xfrm>
          <a:prstGeom prst="rect">
            <a:avLst/>
          </a:prstGeom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實報金額最高以公文核准金額為限</a:t>
            </a:r>
          </a:p>
        </p:txBody>
      </p:sp>
      <p:sp>
        <p:nvSpPr>
          <p:cNvPr id="14" name="矩形 13"/>
          <p:cNvSpPr/>
          <p:nvPr/>
        </p:nvSpPr>
        <p:spPr>
          <a:xfrm>
            <a:off x="1835150" y="3573463"/>
            <a:ext cx="5329238" cy="503237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4643438" y="4076700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899025" y="2349500"/>
            <a:ext cx="2265363" cy="1184275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80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375525" y="2316163"/>
            <a:ext cx="1768475" cy="119221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lnSpc>
                <a:spcPts val="15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8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台企東高</a:t>
            </a:r>
            <a:endParaRPr kumimoji="0" lang="en-US" altLang="zh-TW" sz="1800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  <a:p>
            <a:pPr fontAlgn="auto">
              <a:lnSpc>
                <a:spcPts val="15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8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國立高雄應用科技大學學生會王祐崧</a:t>
            </a:r>
            <a:r>
              <a:rPr kumimoji="0" lang="en-US" altLang="zh-TW" sz="18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820XXXXXXXX</a:t>
            </a:r>
            <a:r>
              <a:rPr kumimoji="0" lang="zh-TW" altLang="en-US" sz="18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  </a:t>
            </a: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7164388" y="2781300"/>
            <a:ext cx="28733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375525" y="3613150"/>
            <a:ext cx="1768475" cy="947738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lnSpc>
                <a:spcPts val="15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8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郵局 </a:t>
            </a:r>
            <a:r>
              <a:rPr kumimoji="0" lang="en-US" altLang="zh-TW" sz="18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XX</a:t>
            </a:r>
            <a:r>
              <a:rPr kumimoji="0" lang="zh-TW" altLang="en-US" sz="18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分行 </a:t>
            </a:r>
            <a:endParaRPr kumimoji="0" lang="en-US" altLang="zh-TW" sz="1800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  <a:p>
            <a:pPr fontAlgn="auto">
              <a:lnSpc>
                <a:spcPts val="15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8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劉冠毅</a:t>
            </a:r>
            <a:endParaRPr kumimoji="0" lang="en-US" altLang="zh-TW" sz="1800" b="1" dirty="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  <a:p>
            <a:pPr fontAlgn="auto">
              <a:lnSpc>
                <a:spcPts val="15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18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005XXXXXXXX</a:t>
            </a:r>
            <a:r>
              <a:rPr kumimoji="0" lang="zh-TW" altLang="en-US" sz="1800" b="1" dirty="0">
                <a:solidFill>
                  <a:prstClr val="white"/>
                </a:solidFill>
                <a:latin typeface="標楷體" pitchFamily="65" charset="-120"/>
                <a:ea typeface="標楷體" pitchFamily="65" charset="-12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046491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032245" y="131664"/>
            <a:ext cx="2723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(4)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存檔記錄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65" y="1628800"/>
            <a:ext cx="5256584" cy="39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279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87099"/>
            <a:ext cx="6638528" cy="4978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橢圓 3"/>
          <p:cNvSpPr/>
          <p:nvPr/>
        </p:nvSpPr>
        <p:spPr bwMode="auto">
          <a:xfrm>
            <a:off x="1187624" y="2403376"/>
            <a:ext cx="2592288" cy="676089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7" name="直線單箭頭接點 6"/>
          <p:cNvCxnSpPr>
            <a:stCxn id="9" idx="1"/>
            <a:endCxn id="4" idx="5"/>
          </p:cNvCxnSpPr>
          <p:nvPr/>
        </p:nvCxnSpPr>
        <p:spPr bwMode="auto">
          <a:xfrm flipH="1" flipV="1">
            <a:off x="3400280" y="2980454"/>
            <a:ext cx="483581" cy="12960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文字方塊 8"/>
          <p:cNvSpPr txBox="1"/>
          <p:nvPr/>
        </p:nvSpPr>
        <p:spPr>
          <a:xfrm>
            <a:off x="3883861" y="3861048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活動的相關資料記得自己整理歸類</a:t>
            </a:r>
            <a:r>
              <a:rPr lang="en-US" altLang="zh-TW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要留著</a:t>
            </a:r>
            <a:r>
              <a:rPr lang="en-US" altLang="zh-TW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8" name="矩形 7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矩形 9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3032245" y="131664"/>
            <a:ext cx="2723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(4)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存檔記錄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92041" y="119675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一</a:t>
            </a:r>
            <a:r>
              <a:rPr lang="zh-TW" altLang="en-US" dirty="0" smtClean="0">
                <a:latin typeface="標楷體"/>
                <a:ea typeface="標楷體"/>
              </a:rPr>
              <a:t>、自行留存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12995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116632"/>
            <a:ext cx="1728192" cy="751780"/>
            <a:chOff x="375890" y="0"/>
            <a:chExt cx="2216398" cy="751780"/>
          </a:xfrm>
        </p:grpSpPr>
        <p:sp>
          <p:nvSpPr>
            <p:cNvPr id="3" name="矩形 2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/>
            <p:cNvSpPr/>
            <p:nvPr/>
          </p:nvSpPr>
          <p:spPr>
            <a:xfrm>
              <a:off x="375890" y="0"/>
              <a:ext cx="2216398" cy="75178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600" b="1" kern="1200" dirty="0" smtClean="0">
                  <a:latin typeface="標楷體" pitchFamily="65" charset="-120"/>
                  <a:ea typeface="標楷體" pitchFamily="65" charset="-120"/>
                </a:rPr>
                <a:t>活動後</a:t>
              </a:r>
              <a:endParaRPr lang="zh-TW" sz="2600" b="1" kern="12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032245" y="131664"/>
            <a:ext cx="2723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(4)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存檔記錄</a:t>
            </a:r>
            <a:endParaRPr lang="en-US" altLang="zh-TW" sz="3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7584" y="1196752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二</a:t>
            </a:r>
            <a:r>
              <a:rPr lang="zh-TW" altLang="en-US" dirty="0" smtClean="0">
                <a:latin typeface="標楷體"/>
                <a:ea typeface="標楷體"/>
              </a:rPr>
              <a:t>、</a:t>
            </a:r>
            <a:r>
              <a:rPr lang="zh-TW" altLang="en-US" dirty="0">
                <a:latin typeface="標楷體"/>
                <a:ea typeface="標楷體"/>
              </a:rPr>
              <a:t>上傳</a:t>
            </a:r>
            <a:r>
              <a:rPr lang="zh-TW" altLang="en-US" dirty="0" smtClean="0">
                <a:latin typeface="標楷體"/>
                <a:ea typeface="標楷體"/>
              </a:rPr>
              <a:t>至高應大國術社</a:t>
            </a:r>
            <a:r>
              <a:rPr lang="en-US" altLang="zh-TW" dirty="0" smtClean="0">
                <a:latin typeface="標楷體"/>
                <a:ea typeface="標楷體"/>
              </a:rPr>
              <a:t>--</a:t>
            </a:r>
            <a:r>
              <a:rPr lang="zh-TW" altLang="en-US" dirty="0" smtClean="0">
                <a:latin typeface="標楷體"/>
                <a:ea typeface="標楷體"/>
              </a:rPr>
              <a:t>文件保管庫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333728" cy="4750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68250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 bwMode="auto">
          <a:xfrm>
            <a:off x="708013" y="2636912"/>
            <a:ext cx="77724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應該要注意的事情是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?</a:t>
            </a:r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2792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內容版面配置區 3"/>
          <p:cNvSpPr>
            <a:spLocks noGrp="1"/>
          </p:cNvSpPr>
          <p:nvPr>
            <p:ph idx="1"/>
          </p:nvPr>
        </p:nvSpPr>
        <p:spPr>
          <a:xfrm>
            <a:off x="683568" y="1052736"/>
            <a:ext cx="7772400" cy="4752975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（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1)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活動前的</a:t>
            </a:r>
            <a:r>
              <a:rPr lang="zh-TW" altLang="en-US" b="1" u="sng" dirty="0" smtClean="0">
                <a:latin typeface="標楷體" pitchFamily="65" charset="-120"/>
                <a:ea typeface="標楷體" pitchFamily="65" charset="-120"/>
              </a:rPr>
              <a:t>籌備會、行前會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:</a:t>
            </a:r>
          </a:p>
          <a:p>
            <a:pPr marL="0" indent="0">
              <a:buFontTx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※</a:t>
            </a:r>
            <a:r>
              <a:rPr lang="zh-TW" altLang="en-US" b="1" u="sng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籌備會</a:t>
            </a:r>
            <a:endParaRPr lang="en-US" altLang="zh-TW" b="1" dirty="0" smtClean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>
              <a:buFontTx/>
              <a:buNone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這時候通常就要先</a:t>
            </a:r>
            <a:r>
              <a:rPr lang="zh-TW" altLang="en-US" b="1" u="sng" dirty="0" smtClean="0">
                <a:latin typeface="標楷體" pitchFamily="65" charset="-120"/>
                <a:ea typeface="標楷體" pitchFamily="65" charset="-120"/>
              </a:rPr>
              <a:t>預定活動的日期</a:t>
            </a:r>
            <a:r>
              <a:rPr lang="zh-TW" altLang="en-US" b="1" dirty="0" smtClean="0">
                <a:latin typeface="新細明體" charset="-120"/>
                <a:ea typeface="新細明體" charset="-120"/>
              </a:rPr>
              <a:t>、</a:t>
            </a:r>
            <a:r>
              <a:rPr lang="zh-TW" altLang="en-US" b="1" u="sng" dirty="0" smtClean="0">
                <a:latin typeface="標楷體" pitchFamily="65" charset="-120"/>
                <a:ea typeface="標楷體" pitchFamily="65" charset="-120"/>
              </a:rPr>
              <a:t>人員的任務分配</a:t>
            </a:r>
            <a:r>
              <a:rPr lang="zh-TW" altLang="en-US" b="1" dirty="0">
                <a:latin typeface="新細明體" charset="-120"/>
                <a:ea typeface="新細明體" charset="-120"/>
              </a:rPr>
              <a:t>、 </a:t>
            </a:r>
            <a:r>
              <a:rPr lang="zh-TW" altLang="en-US" b="1" u="sng" dirty="0" smtClean="0">
                <a:latin typeface="標楷體" pitchFamily="65" charset="-120"/>
                <a:ea typeface="標楷體" pitchFamily="65" charset="-120"/>
              </a:rPr>
              <a:t>活動流程</a:t>
            </a:r>
            <a:r>
              <a:rPr lang="zh-TW" altLang="en-US" b="1" dirty="0" smtClean="0">
                <a:latin typeface="新細明體" charset="-120"/>
                <a:ea typeface="新細明體" charset="-120"/>
              </a:rPr>
              <a:t>、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以及撰寫</a:t>
            </a:r>
            <a:r>
              <a:rPr lang="zh-TW" altLang="en-US" b="1" u="sng" dirty="0" smtClean="0">
                <a:latin typeface="標楷體" pitchFamily="65" charset="-120"/>
                <a:ea typeface="標楷體" pitchFamily="65" charset="-120"/>
              </a:rPr>
              <a:t>活動企劃書</a:t>
            </a:r>
            <a:r>
              <a:rPr lang="zh-TW" altLang="en-US" b="1" dirty="0" smtClean="0">
                <a:latin typeface="標楷體"/>
                <a:ea typeface="標楷體"/>
              </a:rPr>
              <a:t>。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至於活動會用到哪一些東西，又要花多少錢也要事先估好。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如果</a:t>
            </a:r>
            <a:r>
              <a:rPr lang="zh-TW" altLang="en-US" b="1" u="heavy" dirty="0" smtClean="0">
                <a:latin typeface="標楷體" pitchFamily="65" charset="-120"/>
                <a:ea typeface="標楷體" pitchFamily="65" charset="-120"/>
              </a:rPr>
              <a:t>經費不夠</a:t>
            </a:r>
            <a:r>
              <a:rPr lang="zh-TW" altLang="en-US" dirty="0" smtClean="0">
                <a:latin typeface="標楷體"/>
                <a:ea typeface="標楷體"/>
              </a:rPr>
              <a:t>，除了向學生會和學校申請之外，也可以</a:t>
            </a:r>
            <a:r>
              <a:rPr lang="zh-TW" altLang="en-US" b="1" u="heavy" dirty="0" smtClean="0">
                <a:latin typeface="標楷體"/>
                <a:ea typeface="標楷體"/>
              </a:rPr>
              <a:t>拉贊助</a:t>
            </a:r>
            <a:r>
              <a:rPr lang="en-US" altLang="zh-TW" dirty="0" smtClean="0">
                <a:latin typeface="標楷體"/>
                <a:ea typeface="標楷體"/>
              </a:rPr>
              <a:t>)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FontTx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※</a:t>
            </a:r>
            <a:r>
              <a:rPr lang="zh-TW" altLang="en-US" b="1" u="sng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行前會</a:t>
            </a:r>
            <a:endParaRPr lang="en-US" altLang="zh-TW" b="1" u="sng" dirty="0" smtClean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>
              <a:buFontTx/>
              <a:buNone/>
            </a:pPr>
            <a:r>
              <a:rPr lang="zh-TW" altLang="en-US" dirty="0">
                <a:latin typeface="標楷體"/>
                <a:ea typeface="標楷體"/>
              </a:rPr>
              <a:t>公佈</a:t>
            </a:r>
            <a:r>
              <a:rPr lang="zh-TW" altLang="en-US" b="1" u="sng" dirty="0">
                <a:latin typeface="標楷體"/>
                <a:ea typeface="標楷體"/>
              </a:rPr>
              <a:t>活動</a:t>
            </a:r>
            <a:r>
              <a:rPr lang="zh-TW" altLang="en-US" b="1" u="sng" dirty="0" smtClean="0">
                <a:latin typeface="標楷體"/>
                <a:ea typeface="標楷體"/>
              </a:rPr>
              <a:t>細流</a:t>
            </a:r>
            <a:r>
              <a:rPr lang="zh-TW" altLang="en-US" dirty="0" smtClean="0">
                <a:latin typeface="標楷體"/>
                <a:ea typeface="標楷體"/>
              </a:rPr>
              <a:t>、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再次確認所有活動的準備。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FontTx/>
              <a:buNone/>
            </a:pPr>
            <a:endParaRPr lang="zh-TW" altLang="en-US" dirty="0" smtClean="0">
              <a:ea typeface="新細明體" charset="-12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3568" y="1052736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(1)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活動籌備時間的長短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要先掌握好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開會資料的撰寫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內容要先想好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(3)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活動使用場地的租借與協調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假如說場 地同時有其他團體同時要借，怎麼辦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?)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(4)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活動經費的使用與估算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要和總務配合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(5)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工作人員任務上的分配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514350" indent="-514350">
              <a:buAutoNum type="arabicPeriod"/>
            </a:pP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0" indent="0" algn="ctr"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…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諸如此類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53439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772400" cy="1470025"/>
          </a:xfrm>
        </p:spPr>
        <p:txBody>
          <a:bodyPr/>
          <a:lstStyle/>
          <a:p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3.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大家常常會遇到的問題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?</a:t>
            </a:r>
            <a:endParaRPr lang="zh-TW" altLang="en-US" dirty="0" smtClean="0">
              <a:ea typeface="新細明體" charset="-120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副標題 2"/>
          <p:cNvSpPr>
            <a:spLocks noGrp="1"/>
          </p:cNvSpPr>
          <p:nvPr>
            <p:ph type="subTitle" idx="1"/>
          </p:nvPr>
        </p:nvSpPr>
        <p:spPr>
          <a:xfrm>
            <a:off x="611560" y="2708920"/>
            <a:ext cx="7920880" cy="1752600"/>
          </a:xfrm>
        </p:spPr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自己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的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事情都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忙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不完了，哪來的時間想計畫、打資料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?</a:t>
            </a: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/>
          <p:cNvSpPr>
            <a:spLocks noGrp="1"/>
          </p:cNvSpPr>
          <p:nvPr>
            <p:ph type="subTitle" idx="1"/>
          </p:nvPr>
        </p:nvSpPr>
        <p:spPr>
          <a:xfrm>
            <a:off x="611560" y="2708920"/>
            <a:ext cx="7920880" cy="1752600"/>
          </a:xfrm>
        </p:spPr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好好規劃時間</a:t>
            </a:r>
            <a:r>
              <a:rPr lang="zh-TW" altLang="en-US" dirty="0" smtClean="0">
                <a:latin typeface="標楷體"/>
                <a:ea typeface="標楷體"/>
              </a:rPr>
              <a:t>、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多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利用零碎時間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，隨時動手做筆記</a:t>
            </a:r>
            <a:r>
              <a:rPr lang="zh-TW" altLang="en-US" dirty="0" smtClean="0">
                <a:latin typeface="標楷體"/>
                <a:ea typeface="標楷體"/>
              </a:rPr>
              <a:t>。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smtClean="0">
              <a:ea typeface="新細明體" charset="-120"/>
            </a:endParaRPr>
          </a:p>
        </p:txBody>
      </p:sp>
      <p:sp>
        <p:nvSpPr>
          <p:cNvPr id="16387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smtClean="0">
              <a:ea typeface="新細明體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圓角矩形 2"/>
          <p:cNvSpPr/>
          <p:nvPr/>
        </p:nvSpPr>
        <p:spPr bwMode="auto">
          <a:xfrm>
            <a:off x="1115616" y="1412776"/>
            <a:ext cx="6264696" cy="5328592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259632" y="1988840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利用行事曆記下所有的要處理的事情</a:t>
            </a:r>
            <a:endParaRPr lang="zh-TW" altLang="en-US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3108412" y="3426767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隨時都要</a:t>
            </a:r>
            <a:r>
              <a:rPr lang="zh-TW" altLang="en-US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將資料歸檔分類</a:t>
            </a:r>
          </a:p>
        </p:txBody>
      </p:sp>
      <p:sp>
        <p:nvSpPr>
          <p:cNvPr id="10" name="圓角矩形 9"/>
          <p:cNvSpPr/>
          <p:nvPr/>
        </p:nvSpPr>
        <p:spPr bwMode="auto">
          <a:xfrm>
            <a:off x="1115616" y="1412776"/>
            <a:ext cx="7200800" cy="1656184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2"/>
          <p:cNvSpPr txBox="1">
            <a:spLocks/>
          </p:cNvSpPr>
          <p:nvPr/>
        </p:nvSpPr>
        <p:spPr bwMode="auto">
          <a:xfrm>
            <a:off x="611560" y="2708920"/>
            <a:ext cx="792088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只要有心辦好活動</a:t>
            </a:r>
            <a:r>
              <a:rPr lang="zh-TW" altLang="en-US" dirty="0" smtClean="0">
                <a:latin typeface="標楷體"/>
                <a:ea typeface="標楷體"/>
              </a:rPr>
              <a:t>，活動就一定會順利結束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0" indent="0" algn="ctr">
              <a:buNone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大家加油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!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2"/>
          <p:cNvSpPr txBox="1">
            <a:spLocks/>
          </p:cNvSpPr>
          <p:nvPr/>
        </p:nvSpPr>
        <p:spPr bwMode="auto">
          <a:xfrm>
            <a:off x="611560" y="2708920"/>
            <a:ext cx="792088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zh-TW" sz="4400" b="1" dirty="0" smtClean="0">
                <a:latin typeface="標楷體" pitchFamily="65" charset="-120"/>
                <a:ea typeface="標楷體" pitchFamily="65" charset="-12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997531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2563</TotalTime>
  <Words>3529</Words>
  <Application>Microsoft Office PowerPoint</Application>
  <PresentationFormat>如螢幕大小 (4:3)</PresentationFormat>
  <Paragraphs>497</Paragraphs>
  <Slides>97</Slides>
  <Notes>3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97</vt:i4>
      </vt:variant>
    </vt:vector>
  </HeadingPairs>
  <TitlesOfParts>
    <vt:vector size="99" baseType="lpstr">
      <vt:lpstr>Office 佈景主題</vt:lpstr>
      <vt:lpstr>Acrobat Document</vt:lpstr>
      <vt:lpstr>擔任活動執秘應注意之事項</vt:lpstr>
      <vt:lpstr>PowerPoint 簡報</vt:lpstr>
      <vt:lpstr>PowerPoint 簡報</vt:lpstr>
      <vt:lpstr>1.活動執秘是什麼? 任務有哪些?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3.大家常常會遇到的問題?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danny</dc:creator>
  <cp:lastModifiedBy>0</cp:lastModifiedBy>
  <cp:revision>135</cp:revision>
  <dcterms:created xsi:type="dcterms:W3CDTF">1601-01-01T00:00:00Z</dcterms:created>
  <dcterms:modified xsi:type="dcterms:W3CDTF">2016-04-03T14:43:52Z</dcterms:modified>
</cp:coreProperties>
</file>